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7"/>
  </p:notesMasterIdLst>
  <p:sldIdLst>
    <p:sldId id="294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9" r:id="rId16"/>
    <p:sldId id="268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86" r:id="rId25"/>
    <p:sldId id="287" r:id="rId2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46" autoAdjust="0"/>
    <p:restoredTop sz="90747" autoAdjust="0"/>
  </p:normalViewPr>
  <p:slideViewPr>
    <p:cSldViewPr snapToGrid="0">
      <p:cViewPr varScale="1">
        <p:scale>
          <a:sx n="67" d="100"/>
          <a:sy n="67" d="100"/>
        </p:scale>
        <p:origin x="1044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714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D4BFF0-EAF6-4146-A011-7C3E88C4BE96}" type="datetimeFigureOut">
              <a:rPr lang="en-US" smtClean="0"/>
              <a:t>10/29/2021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945C63-2C9D-444C-A4BB-DF4D8006761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060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itchFamily="34"/>
              <a:buChar char="•"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Centre Hospitalier Universitaire </a:t>
            </a:r>
            <a:r>
              <a:rPr kumimoji="0" lang="fr-F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Sourô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fr-F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Sanou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 de Bobo-Dioulasso, l’hôpital de référence de la région ouest du Burkina Faso.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itchFamily="34"/>
              <a:buChar char="•"/>
              <a:tabLst/>
              <a:defRPr/>
            </a:pPr>
            <a:endParaRPr kumimoji="0" lang="fr-FR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itchFamily="34"/>
              <a:buChar char="•"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Service de neurologie : seul centre de référence pour la pathologie neurologique dans cette partie du pays.</a:t>
            </a:r>
          </a:p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945C63-2C9D-444C-A4BB-DF4D8006761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273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itchFamily="34"/>
              <a:buNone/>
              <a:tabLst/>
              <a:defRPr/>
            </a:pPr>
            <a:endParaRPr kumimoji="0" lang="fr-FR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itchFamily="34"/>
              <a:buChar char="•"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Fiche d’enquête pour collecte des informations.</a:t>
            </a:r>
          </a:p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945C63-2C9D-444C-A4BB-DF4D8006761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340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945C63-2C9D-444C-A4BB-DF4D8006761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120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9C0FB-147D-494C-97E5-A91CAD7B3A96}" type="datetime1">
              <a:rPr lang="fr-FR" smtClean="0"/>
              <a:t>29/10/2021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92832-C8EE-42A7-A26C-B068AF05EE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097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D10E-C4CA-4649-B4ED-0A95A73CF767}" type="datetime1">
              <a:rPr lang="fr-FR" smtClean="0"/>
              <a:t>29/10/2021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92832-C8EE-42A7-A26C-B068AF05EE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8838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E1B17-1899-42E3-AD21-507B4ED191EF}" type="datetime1">
              <a:rPr lang="fr-FR" smtClean="0"/>
              <a:t>29/10/2021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92832-C8EE-42A7-A26C-B068AF05EE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2083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Sous-titre 2"/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C0254A8E-C79F-4FB7-95B8-FDB0A74C9FE1}" type="datetime1">
              <a:rPr lang="fr-FR" smtClean="0"/>
              <a:t>29/10/2021</a:t>
            </a:fld>
            <a:endParaRPr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C93A3179-005C-4744-8165-A8EBC9F87C54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60291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809F3AD4-06B6-4015-8B74-49AC9038C931}" type="datetime1">
              <a:rPr lang="fr-FR" smtClean="0"/>
              <a:t>29/10/2021</a:t>
            </a:fld>
            <a:endParaRPr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C9977CDD-CA32-4974-ADC9-98DF73CD2FB4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95807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CF6880D9-F445-4DE5-9728-CCAA413F0D01}" type="datetime1">
              <a:rPr lang="fr-FR" smtClean="0"/>
              <a:t>29/10/2021</a:t>
            </a:fld>
            <a:endParaRPr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888915D8-124B-4A9E-BDCF-A4A4B563BDB0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6038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DB3FB926-A32A-4DCF-88CD-9CA7DB95E44C}" type="datetime1">
              <a:rPr lang="fr-FR" smtClean="0"/>
              <a:t>29/10/2021</a:t>
            </a:fld>
            <a:endParaRPr/>
          </a:p>
        </p:txBody>
      </p:sp>
      <p:sp>
        <p:nvSpPr>
          <p:cNvPr id="6" name="Espace réservé du pied de pag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7" name="Espace réservé du numéro de diapositiv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C232A195-0F45-498F-8258-5D56D38E4675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99448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1A4A4CB0-DF82-45D3-AFE1-DF7B72347F6F}" type="datetime1">
              <a:rPr lang="fr-FR" smtClean="0"/>
              <a:t>29/10/2021</a:t>
            </a:fld>
            <a:endParaRPr/>
          </a:p>
        </p:txBody>
      </p:sp>
      <p:sp>
        <p:nvSpPr>
          <p:cNvPr id="8" name="Espace réservé du pied de page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9" name="Espace réservé du numéro de diapositive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DA851B1F-0667-401F-BE3C-7B1D724D7024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65337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05437137-C66C-49EC-83C5-FD1F06415720}" type="datetime1">
              <a:rPr lang="fr-FR" smtClean="0"/>
              <a:t>29/10/2021</a:t>
            </a:fld>
            <a:endParaRPr/>
          </a:p>
        </p:txBody>
      </p:sp>
      <p:sp>
        <p:nvSpPr>
          <p:cNvPr id="4" name="Espace réservé du pied de page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Espace réservé du numéro de diapositive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F1C8F3BF-208E-4FA8-ADD1-6BBFADC15585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97316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50F46317-B25C-4A63-9C56-FF1171395A07}" type="datetime1">
              <a:rPr lang="fr-FR" smtClean="0"/>
              <a:t>29/10/2021</a:t>
            </a:fld>
            <a:endParaRPr/>
          </a:p>
        </p:txBody>
      </p:sp>
      <p:sp>
        <p:nvSpPr>
          <p:cNvPr id="3" name="Espace réservé du pied de page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Espace réservé du numéro de diapositive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A6135D35-50DC-4380-A968-333FFBDCDDC7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18999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F9E60F5D-30EB-473A-8C8A-9470667BC38A}" type="datetime1">
              <a:rPr lang="fr-FR" smtClean="0"/>
              <a:t>29/10/2021</a:t>
            </a:fld>
            <a:endParaRPr/>
          </a:p>
        </p:txBody>
      </p:sp>
      <p:sp>
        <p:nvSpPr>
          <p:cNvPr id="6" name="Espace réservé du pied de pag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7" name="Espace réservé du numéro de diapositiv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F0F0921F-6F2B-41D8-A4FE-1D0991065256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70837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F6DC-1339-4B46-B1A1-EE8E7468D609}" type="datetime1">
              <a:rPr lang="fr-FR" smtClean="0"/>
              <a:t>29/10/2021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92832-C8EE-42A7-A26C-B068AF05EE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98121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F7B2E2F5-CF40-4E7C-B333-1317AAC40D40}" type="datetime1">
              <a:rPr lang="fr-FR" smtClean="0"/>
              <a:t>29/10/2021</a:t>
            </a:fld>
            <a:endParaRPr/>
          </a:p>
        </p:txBody>
      </p:sp>
      <p:sp>
        <p:nvSpPr>
          <p:cNvPr id="6" name="Espace réservé du pied de pag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7" name="Espace réservé du numéro de diapositiv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06112142-893A-47C8-81A3-5296A6C3B9F1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54859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9A4D9AB6-54A4-4545-831B-9EF03252FD64}" type="datetime1">
              <a:rPr lang="fr-FR" smtClean="0"/>
              <a:t>29/10/2021</a:t>
            </a:fld>
            <a:endParaRPr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F27BAA56-A908-4F53-B6F0-4DFFD6224D58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60114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fld id="{7CE9DA28-BCC8-4821-A32C-84413E2C8F44}" type="datetime1">
              <a:rPr lang="fr-FR" smtClean="0"/>
              <a:t>29/10/2021</a:t>
            </a:fld>
            <a:endParaRPr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fld id="{08E8900A-C549-4E77-A853-192AF3D377F4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02245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98B3E-0313-44C4-9E5C-6D58311249C4}" type="datetime1">
              <a:rPr lang="fr-FR" smtClean="0"/>
              <a:t>29/10/2021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92832-C8EE-42A7-A26C-B068AF05EE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9634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799B-DF59-4CCF-8F90-72F1712E785A}" type="datetime1">
              <a:rPr lang="fr-FR" smtClean="0"/>
              <a:t>29/10/2021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92832-C8EE-42A7-A26C-B068AF05EE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6435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BD62D-4EBC-49BC-8A80-12169C37B1FA}" type="datetime1">
              <a:rPr lang="fr-FR" smtClean="0"/>
              <a:t>29/10/2021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92832-C8EE-42A7-A26C-B068AF05EE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7061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C38C3-BF31-4C83-9B2C-042C40297F3A}" type="datetime1">
              <a:rPr lang="fr-FR" smtClean="0"/>
              <a:t>29/10/2021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92832-C8EE-42A7-A26C-B068AF05EE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6753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19580-BBFB-4894-B2E8-656B512619FD}" type="datetime1">
              <a:rPr lang="fr-FR" smtClean="0"/>
              <a:t>29/10/2021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92832-C8EE-42A7-A26C-B068AF05EE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020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A0CB7-7724-416D-BC1D-2CE23D4C797B}" type="datetime1">
              <a:rPr lang="fr-FR" smtClean="0"/>
              <a:t>29/10/2021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92832-C8EE-42A7-A26C-B068AF05EE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3831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861F3-F99D-4783-A544-784F67F82031}" type="datetime1">
              <a:rPr lang="fr-FR" smtClean="0"/>
              <a:t>29/10/2021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92832-C8EE-42A7-A26C-B068AF05EE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271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6DD58-762F-416C-95C0-E6A39F6424C3}" type="datetime1">
              <a:rPr lang="fr-FR" smtClean="0"/>
              <a:t>29/10/2021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92832-C8EE-42A7-A26C-B068AF05EE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3823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fld id="{2B8C7643-D6D3-4EA4-A212-86D3150B4166}" type="datetime1">
              <a:rPr lang="fr-FR" smtClean="0"/>
              <a:t>29/10/2021</a:t>
            </a:fld>
            <a:endParaRPr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endParaRPr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fld id="{CF39430D-B4BB-4329-980B-E7CFBE5B1C99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57407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 ftr="0" dt="0"/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fr-FR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fr-FR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81150" y="235743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7</a:t>
            </a:r>
            <a:r>
              <a:rPr lang="fr-FR" baseline="30000" dirty="0" smtClean="0"/>
              <a:t>èmes</a:t>
            </a:r>
            <a:r>
              <a:rPr lang="fr-FR" dirty="0" smtClean="0"/>
              <a:t> journées scientifiques de la Société de Cardiologie du Burkina (SO.CAR.B)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52550" y="4745038"/>
            <a:ext cx="9144000" cy="1655762"/>
          </a:xfrm>
        </p:spPr>
        <p:txBody>
          <a:bodyPr>
            <a:normAutofit/>
          </a:bodyPr>
          <a:lstStyle/>
          <a:p>
            <a:r>
              <a:rPr lang="fr-FR" sz="3600" dirty="0" smtClean="0">
                <a:latin typeface="Arial Black" panose="020B0A04020102020204" pitchFamily="34" charset="0"/>
              </a:rPr>
              <a:t>Thème: « COEUR, VAISSEAUX ET INFECTIONS »</a:t>
            </a:r>
            <a:endParaRPr lang="fr-FR" sz="3600" dirty="0">
              <a:latin typeface="Arial Black" panose="020B0A04020102020204" pitchFamily="34" charset="0"/>
            </a:endParaRPr>
          </a:p>
        </p:txBody>
      </p:sp>
      <p:pic>
        <p:nvPicPr>
          <p:cNvPr id="1026" name="Picture 2" descr="C:\Users\OUEDRAOGO Abaz\Desktop\inde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214313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OUEDRAOGO Abaz\Desktop\inde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214313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92832-C8EE-42A7-A26C-B068AF05EED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748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3. MÉTHODOLOGIE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L’</a:t>
            </a:r>
            <a:r>
              <a:rPr lang="fr-FR" i="1" dirty="0" err="1"/>
              <a:t>odds</a:t>
            </a:r>
            <a:r>
              <a:rPr lang="fr-FR" i="1" dirty="0"/>
              <a:t>-ratio </a:t>
            </a:r>
            <a:r>
              <a:rPr lang="fr-FR" dirty="0"/>
              <a:t>(OR) </a:t>
            </a:r>
            <a:r>
              <a:rPr lang="fr-FR" dirty="0" smtClean="0"/>
              <a:t>calculé </a:t>
            </a:r>
            <a:r>
              <a:rPr lang="fr-FR" dirty="0"/>
              <a:t>avec un intervalle de confiance </a:t>
            </a:r>
            <a:r>
              <a:rPr lang="fr-FR" dirty="0" smtClean="0"/>
              <a:t>(</a:t>
            </a:r>
            <a:r>
              <a:rPr lang="fr-FR" dirty="0"/>
              <a:t>IC) de 95</a:t>
            </a:r>
            <a:r>
              <a:rPr lang="fr-FR" dirty="0" smtClean="0"/>
              <a:t>%.</a:t>
            </a:r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A</a:t>
            </a:r>
            <a:r>
              <a:rPr lang="fr-FR" dirty="0" smtClean="0"/>
              <a:t>nonymat </a:t>
            </a:r>
            <a:r>
              <a:rPr lang="fr-FR" dirty="0"/>
              <a:t>des malades </a:t>
            </a:r>
            <a:r>
              <a:rPr lang="fr-FR" dirty="0" smtClean="0"/>
              <a:t>préservé et secret médical respecté.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fld id="{C9977CDD-CA32-4974-ADC9-98DF73CD2FB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766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4. RÉSULTATS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Âge moyen </a:t>
            </a:r>
            <a:r>
              <a:rPr lang="fr-FR" dirty="0"/>
              <a:t> </a:t>
            </a:r>
            <a:r>
              <a:rPr lang="fr-FR" dirty="0" smtClean="0"/>
              <a:t>= </a:t>
            </a:r>
            <a:r>
              <a:rPr lang="fr-FR" sz="4000" b="1" dirty="0" smtClean="0">
                <a:solidFill>
                  <a:srgbClr val="C00000"/>
                </a:solidFill>
              </a:rPr>
              <a:t>73,69 </a:t>
            </a:r>
            <a:r>
              <a:rPr lang="fr-FR" sz="4000" b="1" dirty="0">
                <a:solidFill>
                  <a:srgbClr val="C00000"/>
                </a:solidFill>
              </a:rPr>
              <a:t>ans ± </a:t>
            </a:r>
            <a:r>
              <a:rPr lang="fr-FR" sz="4000" b="1" dirty="0" smtClean="0">
                <a:solidFill>
                  <a:srgbClr val="C00000"/>
                </a:solidFill>
              </a:rPr>
              <a:t>6,62</a:t>
            </a:r>
            <a:endParaRPr lang="fr-FR" sz="3600" dirty="0" smtClean="0">
              <a:solidFill>
                <a:schemeClr val="tx1"/>
              </a:solidFill>
            </a:endParaRPr>
          </a:p>
          <a:p>
            <a:endParaRPr lang="fr-FR" dirty="0" smtClean="0">
              <a:solidFill>
                <a:schemeClr val="tx1"/>
              </a:solidFill>
            </a:endParaRPr>
          </a:p>
          <a:p>
            <a:endParaRPr lang="fr-FR" dirty="0">
              <a:solidFill>
                <a:schemeClr val="tx1"/>
              </a:solidFill>
            </a:endParaRPr>
          </a:p>
          <a:p>
            <a:endParaRPr lang="fr-FR" dirty="0">
              <a:solidFill>
                <a:schemeClr val="tx1"/>
              </a:solidFill>
            </a:endParaRPr>
          </a:p>
          <a:p>
            <a:r>
              <a:rPr lang="fr-FR" dirty="0"/>
              <a:t>Le sex-ratio </a:t>
            </a:r>
            <a:r>
              <a:rPr lang="fr-FR" dirty="0" smtClean="0"/>
              <a:t>= </a:t>
            </a:r>
            <a:r>
              <a:rPr lang="fr-FR" sz="4400" b="1" dirty="0" smtClean="0">
                <a:solidFill>
                  <a:srgbClr val="C00000"/>
                </a:solidFill>
              </a:rPr>
              <a:t>1,21</a:t>
            </a:r>
            <a:endParaRPr lang="fr-FR" dirty="0" smtClean="0">
              <a:solidFill>
                <a:schemeClr val="tx1"/>
              </a:solidFill>
            </a:endParaRPr>
          </a:p>
          <a:p>
            <a:endParaRPr lang="fr-FR" dirty="0">
              <a:solidFill>
                <a:schemeClr val="tx1"/>
              </a:solidFill>
            </a:endParaRPr>
          </a:p>
          <a:p>
            <a:endParaRPr lang="fr-FR" dirty="0" smtClean="0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fld id="{C9977CDD-CA32-4974-ADC9-98DF73CD2FB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25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4. RÉSULTATS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250" y="1466850"/>
            <a:ext cx="11201400" cy="51815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 smtClean="0"/>
              <a:t>	Facteurs de risque vasculaire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sz="2000" dirty="0" smtClean="0"/>
              <a:t>	</a:t>
            </a:r>
          </a:p>
          <a:p>
            <a:pPr marL="0" indent="0">
              <a:buNone/>
            </a:pPr>
            <a:r>
              <a:rPr lang="fr-FR" sz="2000" dirty="0" smtClean="0"/>
              <a:t>	</a:t>
            </a: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r>
              <a:rPr lang="fr-FR" sz="2000" dirty="0" smtClean="0"/>
              <a:t>            *HTA : hypertension artérielle; AVC : accident vasculaire cérébral</a:t>
            </a:r>
            <a:endParaRPr lang="fr-FR" sz="1800" dirty="0" smtClean="0"/>
          </a:p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82728"/>
              </p:ext>
            </p:extLst>
          </p:nvPr>
        </p:nvGraphicFramePr>
        <p:xfrm>
          <a:off x="1181100" y="1962150"/>
          <a:ext cx="9791700" cy="38480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917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526582"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Caractéristiques                                                                           n (%)</a:t>
                      </a:r>
                      <a:endParaRPr lang="fr-FR" sz="2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8607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HTA*                                                                                              </a:t>
                      </a:r>
                      <a:r>
                        <a:rPr lang="fr-FR" sz="3200" b="1" dirty="0" smtClean="0">
                          <a:solidFill>
                            <a:srgbClr val="C00000"/>
                          </a:solidFill>
                        </a:rPr>
                        <a:t>145 (64.12)</a:t>
                      </a:r>
                      <a:endParaRPr lang="fr-FR" sz="2400" b="1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26582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Alcool                                                                                             45 (20.17)</a:t>
                      </a:r>
                      <a:endParaRPr lang="fr-FR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26582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Diabète                                                                                          25 (11.21)</a:t>
                      </a:r>
                      <a:endParaRPr lang="fr-FR" sz="2400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26582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Antécédents</a:t>
                      </a:r>
                      <a:r>
                        <a:rPr lang="fr-FR" sz="2400" baseline="0" dirty="0" smtClean="0"/>
                        <a:t> d’AVC*                                                                    23 (10.31)</a:t>
                      </a:r>
                      <a:endParaRPr lang="fr-FR" sz="24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26582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Antécédent</a:t>
                      </a:r>
                      <a:r>
                        <a:rPr lang="fr-FR" sz="2400" baseline="0" dirty="0" smtClean="0"/>
                        <a:t> familial </a:t>
                      </a:r>
                      <a:r>
                        <a:rPr lang="fr-FR" sz="2400" dirty="0" smtClean="0"/>
                        <a:t>de maladie cardiovasculaire</a:t>
                      </a:r>
                      <a:r>
                        <a:rPr lang="fr-FR" sz="2400" baseline="0" dirty="0" smtClean="0"/>
                        <a:t>                  17 (7.62)</a:t>
                      </a:r>
                      <a:endParaRPr lang="fr-FR" sz="240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26582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Tabagisme                                                                                     16 (7.17)</a:t>
                      </a:r>
                      <a:endParaRPr lang="fr-F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fld id="{C9977CDD-CA32-4974-ADC9-98DF73CD2FB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385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4. RÉSULTATS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	Répartition des patients selon le motif de consultation</a:t>
            </a:r>
          </a:p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481597"/>
              </p:ext>
            </p:extLst>
          </p:nvPr>
        </p:nvGraphicFramePr>
        <p:xfrm>
          <a:off x="1028700" y="2492194"/>
          <a:ext cx="9810750" cy="41753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8107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585023">
                <a:tc>
                  <a:txBody>
                    <a:bodyPr/>
                    <a:lstStyle/>
                    <a:p>
                      <a:r>
                        <a:rPr lang="fr-FR" sz="2200" b="1" dirty="0" smtClean="0"/>
                        <a:t>Motif d’hospitalisation                                                                                n (%)</a:t>
                      </a:r>
                      <a:endParaRPr lang="fr-FR" sz="22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25095">
                <a:tc>
                  <a:txBody>
                    <a:bodyPr/>
                    <a:lstStyle/>
                    <a:p>
                      <a:r>
                        <a:rPr lang="fr-FR" sz="2200" dirty="0" smtClean="0"/>
                        <a:t>Déficit</a:t>
                      </a:r>
                      <a:r>
                        <a:rPr lang="fr-FR" sz="2200" baseline="0" dirty="0" smtClean="0"/>
                        <a:t> moteur                                                                                                </a:t>
                      </a:r>
                      <a:r>
                        <a:rPr lang="fr-FR" sz="2200" b="1" baseline="0" dirty="0" smtClean="0">
                          <a:solidFill>
                            <a:srgbClr val="C00000"/>
                          </a:solidFill>
                        </a:rPr>
                        <a:t>179 (80.26)</a:t>
                      </a:r>
                      <a:endParaRPr lang="fr-FR" sz="2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25095">
                <a:tc>
                  <a:txBody>
                    <a:bodyPr/>
                    <a:lstStyle/>
                    <a:p>
                      <a:r>
                        <a:rPr lang="fr-FR" sz="2200" dirty="0" smtClean="0"/>
                        <a:t>Troubles du langage</a:t>
                      </a:r>
                      <a:r>
                        <a:rPr lang="fr-FR" sz="2200" baseline="0" dirty="0" smtClean="0"/>
                        <a:t>                                                                                       </a:t>
                      </a:r>
                      <a:r>
                        <a:rPr lang="fr-FR" sz="2200" b="1" baseline="0" dirty="0" smtClean="0">
                          <a:solidFill>
                            <a:srgbClr val="C00000"/>
                          </a:solidFill>
                        </a:rPr>
                        <a:t>82  (36.77)</a:t>
                      </a:r>
                      <a:endParaRPr lang="fr-FR" sz="2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85023">
                <a:tc>
                  <a:txBody>
                    <a:bodyPr/>
                    <a:lstStyle/>
                    <a:p>
                      <a:r>
                        <a:rPr lang="fr-FR" sz="2200" dirty="0" smtClean="0"/>
                        <a:t>Troubles</a:t>
                      </a:r>
                      <a:r>
                        <a:rPr lang="fr-FR" sz="2200" baseline="0" dirty="0" smtClean="0"/>
                        <a:t> de la conscience                                                                              45 (20.17)</a:t>
                      </a:r>
                      <a:endParaRPr lang="fr-FR" sz="2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85023">
                <a:tc>
                  <a:txBody>
                    <a:bodyPr/>
                    <a:lstStyle/>
                    <a:p>
                      <a:r>
                        <a:rPr lang="fr-FR" sz="2200" dirty="0" smtClean="0"/>
                        <a:t>Convulsions                                                                                                       8  (3.58)</a:t>
                      </a:r>
                      <a:endParaRPr lang="fr-FR" sz="2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850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200" dirty="0" smtClean="0"/>
                        <a:t>Déficit</a:t>
                      </a:r>
                      <a:r>
                        <a:rPr lang="fr-FR" sz="2200" baseline="0" dirty="0" smtClean="0"/>
                        <a:t> sensitif                                                                                                   3  (1.34)</a:t>
                      </a:r>
                      <a:endParaRPr lang="fr-FR" sz="2200" dirty="0" smtClean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850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200" dirty="0" smtClean="0"/>
                        <a:t>Plusieurs motifs</a:t>
                      </a:r>
                      <a:r>
                        <a:rPr lang="fr-FR" sz="2200" baseline="0" dirty="0" smtClean="0"/>
                        <a:t>                                                                                               74 (33.18)</a:t>
                      </a:r>
                      <a:endParaRPr lang="fr-FR" sz="2200" dirty="0" smtClean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fld id="{C9977CDD-CA32-4974-ADC9-98DF73CD2FB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552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4. RÉSULTATS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2" y="1825626"/>
            <a:ext cx="11229107" cy="4895853"/>
          </a:xfrm>
        </p:spPr>
        <p:txBody>
          <a:bodyPr>
            <a:normAutofit fontScale="92500" lnSpcReduction="10000"/>
          </a:bodyPr>
          <a:lstStyle/>
          <a:p>
            <a:r>
              <a:rPr lang="fr-FR" dirty="0">
                <a:latin typeface="+mn-lt"/>
              </a:rPr>
              <a:t>D</a:t>
            </a:r>
            <a:r>
              <a:rPr lang="fr-FR" dirty="0" smtClean="0">
                <a:latin typeface="+mn-lt"/>
              </a:rPr>
              <a:t>élai </a:t>
            </a:r>
            <a:r>
              <a:rPr lang="fr-FR" dirty="0">
                <a:latin typeface="+mn-lt"/>
              </a:rPr>
              <a:t>médian de </a:t>
            </a:r>
            <a:r>
              <a:rPr lang="fr-FR" dirty="0" smtClean="0">
                <a:latin typeface="+mn-lt"/>
              </a:rPr>
              <a:t>consultation = 24 </a:t>
            </a:r>
            <a:r>
              <a:rPr lang="fr-FR" dirty="0">
                <a:latin typeface="+mn-lt"/>
              </a:rPr>
              <a:t>heures avec 107 patients. </a:t>
            </a:r>
            <a:endParaRPr lang="fr-FR" dirty="0" smtClean="0">
              <a:latin typeface="+mn-lt"/>
            </a:endParaRPr>
          </a:p>
          <a:p>
            <a:pPr marL="0" indent="0">
              <a:buNone/>
            </a:pPr>
            <a:endParaRPr lang="fr-FR" dirty="0">
              <a:latin typeface="+mn-lt"/>
            </a:endParaRPr>
          </a:p>
          <a:p>
            <a:r>
              <a:rPr lang="fr-FR" dirty="0">
                <a:latin typeface="+mn-lt"/>
              </a:rPr>
              <a:t>M</a:t>
            </a:r>
            <a:r>
              <a:rPr lang="fr-FR" dirty="0" smtClean="0">
                <a:latin typeface="+mn-lt"/>
              </a:rPr>
              <a:t>ajorité </a:t>
            </a:r>
            <a:r>
              <a:rPr lang="fr-FR" dirty="0">
                <a:latin typeface="+mn-lt"/>
              </a:rPr>
              <a:t>des patients </a:t>
            </a:r>
            <a:r>
              <a:rPr lang="fr-FR" dirty="0" smtClean="0">
                <a:latin typeface="+mn-lt"/>
              </a:rPr>
              <a:t>(43,05</a:t>
            </a:r>
            <a:r>
              <a:rPr lang="fr-FR" dirty="0">
                <a:latin typeface="+mn-lt"/>
              </a:rPr>
              <a:t>%) </a:t>
            </a:r>
            <a:r>
              <a:rPr lang="fr-FR" dirty="0" smtClean="0">
                <a:latin typeface="+mn-lt"/>
              </a:rPr>
              <a:t>ayant </a:t>
            </a:r>
            <a:r>
              <a:rPr lang="fr-FR" dirty="0">
                <a:latin typeface="+mn-lt"/>
              </a:rPr>
              <a:t>consulté entre la 6</a:t>
            </a:r>
            <a:r>
              <a:rPr lang="fr-FR" baseline="30000" dirty="0">
                <a:latin typeface="+mn-lt"/>
              </a:rPr>
              <a:t>ème</a:t>
            </a:r>
            <a:r>
              <a:rPr lang="fr-FR" dirty="0">
                <a:latin typeface="+mn-lt"/>
              </a:rPr>
              <a:t> heure et la 24</a:t>
            </a:r>
            <a:r>
              <a:rPr lang="fr-FR" baseline="30000" dirty="0">
                <a:latin typeface="+mn-lt"/>
              </a:rPr>
              <a:t>ème</a:t>
            </a:r>
            <a:r>
              <a:rPr lang="fr-FR" dirty="0">
                <a:latin typeface="+mn-lt"/>
              </a:rPr>
              <a:t> </a:t>
            </a:r>
            <a:r>
              <a:rPr lang="fr-FR" dirty="0" smtClean="0">
                <a:latin typeface="+mn-lt"/>
              </a:rPr>
              <a:t>heure.</a:t>
            </a:r>
          </a:p>
          <a:p>
            <a:endParaRPr lang="fr-FR" dirty="0" smtClean="0">
              <a:latin typeface="+mn-lt"/>
            </a:endParaRPr>
          </a:p>
          <a:p>
            <a:pPr>
              <a:lnSpc>
                <a:spcPct val="160000"/>
              </a:lnSpc>
            </a:pPr>
            <a:r>
              <a:rPr lang="fr-FR" dirty="0">
                <a:solidFill>
                  <a:schemeClr val="tx1"/>
                </a:solidFill>
                <a:latin typeface="+mn-lt"/>
              </a:rPr>
              <a:t>M</a:t>
            </a:r>
            <a:r>
              <a:rPr lang="fr-FR" dirty="0" smtClean="0">
                <a:solidFill>
                  <a:schemeClr val="tx1"/>
                </a:solidFill>
                <a:latin typeface="+mn-lt"/>
              </a:rPr>
              <a:t>ortalité </a:t>
            </a:r>
            <a:r>
              <a:rPr lang="fr-FR" dirty="0" err="1">
                <a:solidFill>
                  <a:schemeClr val="tx1"/>
                </a:solidFill>
                <a:latin typeface="+mn-lt"/>
              </a:rPr>
              <a:t>intrahospitalière</a:t>
            </a:r>
            <a:r>
              <a:rPr lang="fr-FR" dirty="0">
                <a:solidFill>
                  <a:schemeClr val="tx1"/>
                </a:solidFill>
                <a:latin typeface="+mn-lt"/>
              </a:rPr>
              <a:t> </a:t>
            </a:r>
            <a:r>
              <a:rPr lang="fr-FR" dirty="0" smtClean="0">
                <a:solidFill>
                  <a:schemeClr val="tx1"/>
                </a:solidFill>
                <a:latin typeface="+mn-lt"/>
              </a:rPr>
              <a:t>à 18,84 </a:t>
            </a:r>
            <a:r>
              <a:rPr lang="fr-FR" dirty="0">
                <a:solidFill>
                  <a:schemeClr val="tx1"/>
                </a:solidFill>
                <a:latin typeface="+mn-lt"/>
              </a:rPr>
              <a:t>% </a:t>
            </a:r>
            <a:r>
              <a:rPr lang="fr-FR" dirty="0" smtClean="0">
                <a:solidFill>
                  <a:schemeClr val="tx1"/>
                </a:solidFill>
                <a:latin typeface="+mn-lt"/>
              </a:rPr>
              <a:t>(</a:t>
            </a:r>
            <a:r>
              <a:rPr lang="fr-FR" dirty="0">
                <a:solidFill>
                  <a:schemeClr val="tx1"/>
                </a:solidFill>
                <a:latin typeface="+mn-lt"/>
              </a:rPr>
              <a:t>16,99 % pour les AVC ischémiques et de 22,86 </a:t>
            </a:r>
            <a:r>
              <a:rPr lang="fr-FR" dirty="0" smtClean="0">
                <a:solidFill>
                  <a:schemeClr val="tx1"/>
                </a:solidFill>
                <a:latin typeface="+mn-lt"/>
              </a:rPr>
              <a:t>% pour </a:t>
            </a:r>
            <a:r>
              <a:rPr lang="fr-FR" dirty="0">
                <a:solidFill>
                  <a:schemeClr val="tx1"/>
                </a:solidFill>
                <a:latin typeface="+mn-lt"/>
              </a:rPr>
              <a:t>les AVC hémorragiques</a:t>
            </a:r>
            <a:r>
              <a:rPr lang="fr-FR" dirty="0" smtClean="0">
                <a:solidFill>
                  <a:schemeClr val="tx1"/>
                </a:solidFill>
                <a:latin typeface="+mn-lt"/>
              </a:rPr>
              <a:t>) </a:t>
            </a:r>
          </a:p>
          <a:p>
            <a:endParaRPr lang="fr-FR" dirty="0">
              <a:solidFill>
                <a:srgbClr val="242021"/>
              </a:solidFill>
              <a:latin typeface="+mn-lt"/>
            </a:endParaRPr>
          </a:p>
          <a:p>
            <a:r>
              <a:rPr lang="fr-FR" dirty="0" smtClean="0">
                <a:solidFill>
                  <a:schemeClr val="tx1"/>
                </a:solidFill>
                <a:latin typeface="+mn-lt"/>
              </a:rPr>
              <a:t>Durée moyenne </a:t>
            </a:r>
            <a:r>
              <a:rPr lang="fr-FR" dirty="0">
                <a:solidFill>
                  <a:schemeClr val="tx1"/>
                </a:solidFill>
                <a:latin typeface="+mn-lt"/>
              </a:rPr>
              <a:t>d’hospitalisation de 15,17 ± 15,89 jours</a:t>
            </a:r>
            <a:r>
              <a:rPr lang="fr-FR" dirty="0" smtClean="0">
                <a:solidFill>
                  <a:schemeClr val="tx1"/>
                </a:solidFill>
                <a:latin typeface="+mn-lt"/>
              </a:rPr>
              <a:t>.</a:t>
            </a:r>
            <a:r>
              <a:rPr lang="fr-FR" dirty="0">
                <a:solidFill>
                  <a:schemeClr val="tx1"/>
                </a:solidFill>
                <a:latin typeface="+mn-lt"/>
              </a:rPr>
              <a:t/>
            </a:r>
            <a:br>
              <a:rPr lang="fr-FR" dirty="0">
                <a:solidFill>
                  <a:schemeClr val="tx1"/>
                </a:solidFill>
                <a:latin typeface="+mn-lt"/>
              </a:rPr>
            </a:br>
            <a:endParaRPr lang="fr-FR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fld id="{C9977CDD-CA32-4974-ADC9-98DF73CD2FB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378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4. RÉSULTATS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3" y="1467281"/>
            <a:ext cx="10515600" cy="4351336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Survenue de la mortalité en fonction des caractéristiques cliniques</a:t>
            </a:r>
          </a:p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853309"/>
              </p:ext>
            </p:extLst>
          </p:nvPr>
        </p:nvGraphicFramePr>
        <p:xfrm>
          <a:off x="1248547" y="2029598"/>
          <a:ext cx="9029700" cy="4114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297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887415">
                <a:tc>
                  <a:txBody>
                    <a:bodyPr/>
                    <a:lstStyle/>
                    <a:p>
                      <a:r>
                        <a:rPr lang="fr-FR" sz="2800" b="1" dirty="0" smtClean="0"/>
                        <a:t>Variables                                        Survenue</a:t>
                      </a:r>
                      <a:r>
                        <a:rPr lang="fr-FR" sz="2800" b="1" baseline="0" dirty="0" smtClean="0"/>
                        <a:t> de la mortalité</a:t>
                      </a:r>
                      <a:endParaRPr lang="fr-FR" sz="28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13619"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                                          OR                         IC95%</a:t>
                      </a:r>
                      <a:r>
                        <a:rPr lang="fr-FR" sz="2400" b="1" baseline="0" dirty="0" smtClean="0"/>
                        <a:t>                   P</a:t>
                      </a:r>
                      <a:endParaRPr lang="fr-FR" sz="24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72909"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Âge                                                                                               0.006</a:t>
                      </a:r>
                      <a:endParaRPr lang="fr-FR" sz="24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13619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65-74                                 1</a:t>
                      </a:r>
                      <a:endParaRPr lang="fr-FR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13619">
                <a:tc>
                  <a:txBody>
                    <a:bodyPr/>
                    <a:lstStyle/>
                    <a:p>
                      <a:r>
                        <a:rPr lang="fr-FR" sz="2800" b="1" dirty="0" smtClean="0">
                          <a:solidFill>
                            <a:srgbClr val="C00000"/>
                          </a:solidFill>
                        </a:rPr>
                        <a:t>75-84                        3.03                1.36-6.73</a:t>
                      </a:r>
                      <a:endParaRPr lang="fr-FR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13619">
                <a:tc>
                  <a:txBody>
                    <a:bodyPr/>
                    <a:lstStyle/>
                    <a:p>
                      <a:r>
                        <a:rPr lang="fr-FR" sz="2800" b="1" dirty="0" smtClean="0">
                          <a:solidFill>
                            <a:srgbClr val="C00000"/>
                          </a:solidFill>
                        </a:rPr>
                        <a:t>85-93                        1.22                </a:t>
                      </a:r>
                      <a:r>
                        <a:rPr lang="fr-FR" sz="2800" b="1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fr-FR" sz="2800" b="1" dirty="0" smtClean="0">
                          <a:solidFill>
                            <a:srgbClr val="C00000"/>
                          </a:solidFill>
                        </a:rPr>
                        <a:t>0.22-6.79</a:t>
                      </a:r>
                      <a:endParaRPr lang="fr-FR" sz="2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fld id="{C9977CDD-CA32-4974-ADC9-98DF73CD2FB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08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4. RÉSULTATS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dirty="0" smtClean="0"/>
              <a:t>Survenue </a:t>
            </a:r>
            <a:r>
              <a:rPr lang="fr-FR" dirty="0"/>
              <a:t>de la mortalité en fonction des caractéristiques </a:t>
            </a:r>
            <a:r>
              <a:rPr lang="fr-FR" dirty="0" smtClean="0"/>
              <a:t>cliniques</a:t>
            </a:r>
          </a:p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415387"/>
              </p:ext>
            </p:extLst>
          </p:nvPr>
        </p:nvGraphicFramePr>
        <p:xfrm>
          <a:off x="1695450" y="2527250"/>
          <a:ext cx="8439150" cy="37592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391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792491">
                <a:tc>
                  <a:txBody>
                    <a:bodyPr/>
                    <a:lstStyle/>
                    <a:p>
                      <a:r>
                        <a:rPr lang="fr-FR" sz="2800" b="1" dirty="0" smtClean="0"/>
                        <a:t>Variables                           Survenue</a:t>
                      </a:r>
                      <a:r>
                        <a:rPr lang="fr-FR" sz="2800" b="1" baseline="0" dirty="0" smtClean="0"/>
                        <a:t> de la mortalité</a:t>
                      </a:r>
                      <a:endParaRPr lang="fr-FR" sz="28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41690"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                                              OR                         IC95%</a:t>
                      </a:r>
                      <a:r>
                        <a:rPr lang="fr-FR" sz="2400" b="1" baseline="0" dirty="0" smtClean="0"/>
                        <a:t>                      P</a:t>
                      </a:r>
                      <a:endParaRPr lang="fr-FR" sz="24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41690"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Sexe</a:t>
                      </a:r>
                      <a:r>
                        <a:rPr lang="fr-FR" sz="2400" b="1" baseline="0" dirty="0" smtClean="0"/>
                        <a:t> </a:t>
                      </a:r>
                      <a:r>
                        <a:rPr lang="fr-FR" sz="2400" b="1" dirty="0" smtClean="0"/>
                        <a:t>                                                                                                    0.048</a:t>
                      </a:r>
                      <a:endParaRPr lang="fr-FR" sz="24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41690">
                <a:tc>
                  <a:txBody>
                    <a:bodyPr/>
                    <a:lstStyle/>
                    <a:p>
                      <a:r>
                        <a:rPr lang="fr-FR" sz="2400" b="1" dirty="0" smtClean="0">
                          <a:solidFill>
                            <a:srgbClr val="C00000"/>
                          </a:solidFill>
                        </a:rPr>
                        <a:t>Masculin</a:t>
                      </a:r>
                      <a:r>
                        <a:rPr lang="fr-FR" sz="2400" b="1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fr-FR" sz="2400" b="1" dirty="0" smtClean="0">
                          <a:solidFill>
                            <a:srgbClr val="C00000"/>
                          </a:solidFill>
                        </a:rPr>
                        <a:t>                              2.26                   1.01-5.07</a:t>
                      </a:r>
                      <a:endParaRPr lang="fr-FR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41690">
                <a:tc>
                  <a:txBody>
                    <a:bodyPr/>
                    <a:lstStyle/>
                    <a:p>
                      <a:r>
                        <a:rPr lang="fr-FR" sz="2400" b="0" dirty="0" smtClean="0">
                          <a:solidFill>
                            <a:schemeClr val="tx1"/>
                          </a:solidFill>
                        </a:rPr>
                        <a:t>Féminin</a:t>
                      </a:r>
                      <a:r>
                        <a:rPr lang="fr-FR" sz="2400" b="0" baseline="0" dirty="0" smtClean="0">
                          <a:solidFill>
                            <a:schemeClr val="tx1"/>
                          </a:solidFill>
                        </a:rPr>
                        <a:t>                                  1</a:t>
                      </a:r>
                      <a:endParaRPr lang="fr-FR" sz="2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fld id="{C9977CDD-CA32-4974-ADC9-98DF73CD2FB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151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4. RÉSULTATS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dirty="0"/>
              <a:t>Survenue de la </a:t>
            </a:r>
            <a:r>
              <a:rPr lang="fr-FR" dirty="0" smtClean="0"/>
              <a:t>mortalité </a:t>
            </a:r>
            <a:r>
              <a:rPr lang="fr-FR" dirty="0"/>
              <a:t>en fonction des caractéristiques </a:t>
            </a:r>
            <a:r>
              <a:rPr lang="fr-FR" dirty="0" smtClean="0"/>
              <a:t>cliniques</a:t>
            </a:r>
          </a:p>
          <a:p>
            <a:pPr marL="0" indent="0">
              <a:buNone/>
            </a:pPr>
            <a:endParaRPr lang="fr-FR" dirty="0" smtClean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9380684"/>
              </p:ext>
            </p:extLst>
          </p:nvPr>
        </p:nvGraphicFramePr>
        <p:xfrm>
          <a:off x="1504950" y="2285999"/>
          <a:ext cx="8915400" cy="41529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915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731211">
                <a:tc>
                  <a:txBody>
                    <a:bodyPr/>
                    <a:lstStyle/>
                    <a:p>
                      <a:r>
                        <a:rPr lang="fr-FR" sz="2800" b="1" dirty="0" smtClean="0"/>
                        <a:t>Variables                                        Survenue</a:t>
                      </a:r>
                      <a:r>
                        <a:rPr lang="fr-FR" sz="2800" b="1" baseline="0" dirty="0" smtClean="0"/>
                        <a:t> de la mortalité</a:t>
                      </a:r>
                      <a:endParaRPr lang="fr-FR" sz="28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4338"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                                             OR                        IC95%</a:t>
                      </a:r>
                      <a:r>
                        <a:rPr lang="fr-FR" sz="2400" b="1" baseline="0" dirty="0" smtClean="0"/>
                        <a:t>                          P</a:t>
                      </a:r>
                      <a:endParaRPr lang="fr-FR" sz="24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84338"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Conscience</a:t>
                      </a:r>
                      <a:r>
                        <a:rPr lang="fr-FR" sz="2400" b="1" baseline="0" dirty="0" smtClean="0"/>
                        <a:t> </a:t>
                      </a:r>
                      <a:r>
                        <a:rPr lang="fr-FR" sz="2400" b="1" dirty="0" smtClean="0"/>
                        <a:t>                                                                                        0.008</a:t>
                      </a:r>
                      <a:endParaRPr lang="fr-FR" sz="24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4338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Normale</a:t>
                      </a:r>
                      <a:r>
                        <a:rPr lang="fr-FR" sz="2400" baseline="0" dirty="0" smtClean="0"/>
                        <a:t> </a:t>
                      </a:r>
                      <a:r>
                        <a:rPr lang="fr-FR" sz="2400" dirty="0" smtClean="0"/>
                        <a:t>                              1</a:t>
                      </a:r>
                      <a:endParaRPr lang="fr-FR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84338">
                <a:tc>
                  <a:txBody>
                    <a:bodyPr/>
                    <a:lstStyle/>
                    <a:p>
                      <a:r>
                        <a:rPr lang="fr-FR" sz="2800" b="1" dirty="0" smtClean="0">
                          <a:solidFill>
                            <a:srgbClr val="C00000"/>
                          </a:solidFill>
                        </a:rPr>
                        <a:t>Obnubilée                   2.93              1.33-6.47</a:t>
                      </a:r>
                      <a:endParaRPr lang="fr-FR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84338">
                <a:tc>
                  <a:txBody>
                    <a:bodyPr/>
                    <a:lstStyle/>
                    <a:p>
                      <a:r>
                        <a:rPr lang="fr-FR" sz="2800" b="1" dirty="0" smtClean="0">
                          <a:solidFill>
                            <a:srgbClr val="C00000"/>
                          </a:solidFill>
                        </a:rPr>
                        <a:t>Coma</a:t>
                      </a:r>
                      <a:r>
                        <a:rPr lang="fr-FR" sz="2800" b="1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fr-FR" sz="2800" b="1" dirty="0" smtClean="0">
                          <a:solidFill>
                            <a:srgbClr val="C00000"/>
                          </a:solidFill>
                        </a:rPr>
                        <a:t>                           10.25            </a:t>
                      </a:r>
                      <a:r>
                        <a:rPr lang="fr-FR" sz="2800" b="1" baseline="0" dirty="0" smtClean="0">
                          <a:solidFill>
                            <a:srgbClr val="C00000"/>
                          </a:solidFill>
                        </a:rPr>
                        <a:t>2.39</a:t>
                      </a:r>
                      <a:r>
                        <a:rPr lang="fr-FR" sz="2800" b="1" dirty="0" smtClean="0">
                          <a:solidFill>
                            <a:srgbClr val="C00000"/>
                          </a:solidFill>
                        </a:rPr>
                        <a:t>-43.86</a:t>
                      </a:r>
                      <a:endParaRPr lang="fr-FR" sz="28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fld id="{C9977CDD-CA32-4974-ADC9-98DF73CD2FB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673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4. RÉSULTATS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Survenue de la mortalité en fonction des caractéristiques cliniques</a:t>
            </a:r>
          </a:p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0880321"/>
              </p:ext>
            </p:extLst>
          </p:nvPr>
        </p:nvGraphicFramePr>
        <p:xfrm>
          <a:off x="1409700" y="2514601"/>
          <a:ext cx="8991600" cy="39242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991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827285">
                <a:tc>
                  <a:txBody>
                    <a:bodyPr/>
                    <a:lstStyle/>
                    <a:p>
                      <a:r>
                        <a:rPr lang="fr-FR" sz="2800" b="1" dirty="0" smtClean="0"/>
                        <a:t>Variables                                        Survenue</a:t>
                      </a:r>
                      <a:r>
                        <a:rPr lang="fr-FR" sz="2800" b="1" baseline="0" dirty="0" smtClean="0"/>
                        <a:t> de la mortalité</a:t>
                      </a:r>
                      <a:endParaRPr lang="fr-FR" sz="28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74253"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                                              OR                         IC95%</a:t>
                      </a:r>
                      <a:r>
                        <a:rPr lang="fr-FR" sz="2400" b="1" baseline="0" dirty="0" smtClean="0"/>
                        <a:t>                          P</a:t>
                      </a:r>
                      <a:endParaRPr lang="fr-FR" sz="24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74253">
                <a:tc>
                  <a:txBody>
                    <a:bodyPr/>
                    <a:lstStyle/>
                    <a:p>
                      <a:r>
                        <a:rPr lang="fr-FR" sz="2400" b="1" baseline="0" dirty="0" smtClean="0"/>
                        <a:t>Trouble sensitif  </a:t>
                      </a:r>
                      <a:r>
                        <a:rPr lang="fr-FR" sz="2400" b="1" dirty="0" smtClean="0"/>
                        <a:t>                                                                                 0.0025</a:t>
                      </a:r>
                      <a:endParaRPr lang="fr-FR" sz="24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74253">
                <a:tc>
                  <a:txBody>
                    <a:bodyPr/>
                    <a:lstStyle/>
                    <a:p>
                      <a:r>
                        <a:rPr lang="fr-FR" sz="2800" b="1" baseline="0" dirty="0" smtClean="0">
                          <a:solidFill>
                            <a:srgbClr val="C00000"/>
                          </a:solidFill>
                        </a:rPr>
                        <a:t>Oui  </a:t>
                      </a:r>
                      <a:r>
                        <a:rPr lang="fr-FR" sz="2800" b="1" dirty="0" smtClean="0">
                          <a:solidFill>
                            <a:srgbClr val="C00000"/>
                          </a:solidFill>
                        </a:rPr>
                        <a:t>                               2.40            1.12-5.16</a:t>
                      </a:r>
                      <a:endParaRPr lang="fr-FR" sz="2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74253">
                <a:tc>
                  <a:txBody>
                    <a:bodyPr/>
                    <a:lstStyle/>
                    <a:p>
                      <a:r>
                        <a:rPr lang="fr-FR" sz="2400" b="0" baseline="0" dirty="0" smtClean="0">
                          <a:solidFill>
                            <a:schemeClr val="tx1"/>
                          </a:solidFill>
                        </a:rPr>
                        <a:t>Non                                        1</a:t>
                      </a:r>
                      <a:endParaRPr lang="fr-FR" sz="2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fld id="{C9977CDD-CA32-4974-ADC9-98DF73CD2FB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187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0103" y="0"/>
            <a:ext cx="10515600" cy="1325559"/>
          </a:xfrm>
        </p:spPr>
        <p:txBody>
          <a:bodyPr/>
          <a:lstStyle/>
          <a:p>
            <a:r>
              <a:rPr lang="fr-FR" b="1" dirty="0"/>
              <a:t>4. RÉSULTATS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7700" y="1085850"/>
            <a:ext cx="10725153" cy="521969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sz="3300" dirty="0"/>
              <a:t>Survenue de la </a:t>
            </a:r>
            <a:r>
              <a:rPr lang="fr-FR" sz="3300" dirty="0" smtClean="0"/>
              <a:t>mortalité </a:t>
            </a:r>
            <a:r>
              <a:rPr lang="fr-FR" sz="3300" dirty="0"/>
              <a:t>en fonction des caractéristiques </a:t>
            </a:r>
            <a:r>
              <a:rPr lang="fr-FR" sz="3300" dirty="0" smtClean="0"/>
              <a:t>cliniques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sz="2000" dirty="0" smtClean="0"/>
              <a:t>             </a:t>
            </a:r>
          </a:p>
          <a:p>
            <a:pPr marL="0" indent="0">
              <a:buNone/>
            </a:pPr>
            <a:r>
              <a:rPr lang="fr-FR" sz="2000" dirty="0" smtClean="0"/>
              <a:t> </a:t>
            </a:r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endParaRPr lang="fr-FR" sz="2000" dirty="0" smtClean="0"/>
          </a:p>
          <a:p>
            <a:pPr marL="0" indent="0">
              <a:buNone/>
            </a:pPr>
            <a:r>
              <a:rPr lang="fr-FR" sz="2000" dirty="0" smtClean="0"/>
              <a:t>*</a:t>
            </a:r>
            <a:r>
              <a:rPr lang="fr-FR" sz="2000" dirty="0"/>
              <a:t>HTA : hypertension artérielle; AVC : accident vasculaire cérébral</a:t>
            </a:r>
            <a:endParaRPr lang="fr-FR" sz="1800" dirty="0"/>
          </a:p>
          <a:p>
            <a:pPr marL="0" indent="0">
              <a:buNone/>
            </a:pPr>
            <a:endParaRPr lang="fr-FR" sz="20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6531640"/>
              </p:ext>
            </p:extLst>
          </p:nvPr>
        </p:nvGraphicFramePr>
        <p:xfrm>
          <a:off x="914400" y="1804930"/>
          <a:ext cx="10306050" cy="39672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060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95903"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Variables                                                Survenue de la mortalité</a:t>
                      </a:r>
                      <a:endParaRPr lang="fr-FR" sz="2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5903"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                                                                                                                               P</a:t>
                      </a:r>
                      <a:endParaRPr lang="fr-FR" sz="24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95903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Antécédents d’AVC*                                                                                           0.710              </a:t>
                      </a:r>
                      <a:endParaRPr lang="fr-FR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95903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Diabète                                                                                                                0.740</a:t>
                      </a:r>
                      <a:endParaRPr lang="fr-FR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95903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HTA*                                                                                                                     0.910</a:t>
                      </a:r>
                      <a:endParaRPr lang="fr-FR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95903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Trouble moteur                                                                                                   0.432</a:t>
                      </a:r>
                      <a:endParaRPr lang="fr-FR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95903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Durée d’hospitalisation                                                                                      0.670</a:t>
                      </a:r>
                      <a:endParaRPr lang="fr-FR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95903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Type d’AVC                                                                                                            0.31</a:t>
                      </a:r>
                      <a:endParaRPr lang="fr-FR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fld id="{C9977CDD-CA32-4974-ADC9-98DF73CD2FB4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87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28979" y="203200"/>
            <a:ext cx="10239022" cy="3306763"/>
          </a:xfrm>
        </p:spPr>
        <p:txBody>
          <a:bodyPr>
            <a:normAutofit/>
          </a:bodyPr>
          <a:lstStyle/>
          <a:p>
            <a:r>
              <a:rPr lang="fr-FR" sz="4000" b="1" dirty="0" smtClean="0"/>
              <a:t>Mortalité </a:t>
            </a:r>
            <a:r>
              <a:rPr lang="fr-FR" sz="4000" b="1" dirty="0"/>
              <a:t>des accidents </a:t>
            </a:r>
            <a:r>
              <a:rPr lang="fr-FR" sz="4000" b="1" dirty="0" smtClean="0"/>
              <a:t>vasculaires cérébraux </a:t>
            </a:r>
            <a:r>
              <a:rPr lang="fr-FR" sz="4000" b="1" dirty="0"/>
              <a:t>chez le sujet âgé au </a:t>
            </a:r>
            <a:r>
              <a:rPr lang="fr-FR" sz="4000" b="1" dirty="0" smtClean="0"/>
              <a:t>Centre Hospitalier </a:t>
            </a:r>
            <a:r>
              <a:rPr lang="fr-FR" sz="4000" b="1" dirty="0"/>
              <a:t>Universitaire </a:t>
            </a:r>
            <a:r>
              <a:rPr lang="fr-FR" sz="4000" b="1" dirty="0" err="1"/>
              <a:t>Sourô</a:t>
            </a:r>
            <a:r>
              <a:rPr lang="fr-FR" sz="4000" b="1" dirty="0"/>
              <a:t> </a:t>
            </a:r>
            <a:r>
              <a:rPr lang="fr-FR" sz="4000" b="1" dirty="0" err="1" smtClean="0"/>
              <a:t>Sanou</a:t>
            </a:r>
            <a:r>
              <a:rPr lang="fr-FR" sz="4000" b="1" dirty="0" smtClean="0"/>
              <a:t>, Bobo-Dioulasso</a:t>
            </a:r>
            <a:r>
              <a:rPr lang="fr-FR" sz="4000" b="1" dirty="0"/>
              <a:t>, Burkina </a:t>
            </a:r>
            <a:r>
              <a:rPr lang="fr-FR" sz="4000" b="1" dirty="0" smtClean="0"/>
              <a:t>Faso</a:t>
            </a:r>
            <a:br>
              <a:rPr lang="fr-FR" sz="4000" b="1" dirty="0" smtClean="0"/>
            </a:br>
            <a:endParaRPr lang="fr-FR" sz="40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28979" y="3602038"/>
            <a:ext cx="11582399" cy="1655762"/>
          </a:xfrm>
        </p:spPr>
        <p:txBody>
          <a:bodyPr/>
          <a:lstStyle/>
          <a:p>
            <a:r>
              <a:rPr lang="fr-FR" b="1" i="0" u="none" strike="noStrike" baseline="0" dirty="0" smtClean="0">
                <a:solidFill>
                  <a:srgbClr val="221E1F"/>
                </a:solidFill>
                <a:latin typeface="PCHEB L+ Trebuchet MS"/>
              </a:rPr>
              <a:t>P.V. Ouédraogo</a:t>
            </a:r>
            <a:r>
              <a:rPr lang="fr-FR" sz="1200" b="0" i="0" u="none" strike="noStrike" baseline="0" dirty="0" smtClean="0">
                <a:solidFill>
                  <a:srgbClr val="0080AC"/>
                </a:solidFill>
                <a:latin typeface="PCHED M+ MTSYB"/>
              </a:rPr>
              <a:t>∗</a:t>
            </a:r>
            <a:r>
              <a:rPr lang="fr-FR" b="1" i="0" u="none" strike="noStrike" baseline="0" dirty="0" smtClean="0">
                <a:solidFill>
                  <a:srgbClr val="000000"/>
                </a:solidFill>
                <a:latin typeface="PCHEB L+ Trebuchet MS"/>
              </a:rPr>
              <a:t>, A.</a:t>
            </a:r>
            <a:r>
              <a:rPr lang="fr-FR" b="1" dirty="0">
                <a:solidFill>
                  <a:srgbClr val="000000"/>
                </a:solidFill>
                <a:latin typeface="PCHEB L+ Trebuchet MS"/>
              </a:rPr>
              <a:t> </a:t>
            </a:r>
            <a:r>
              <a:rPr lang="fr-FR" b="1" dirty="0" smtClean="0">
                <a:solidFill>
                  <a:srgbClr val="000000"/>
                </a:solidFill>
                <a:latin typeface="PCHEB L+ Trebuchet MS"/>
              </a:rPr>
              <a:t>Ouédraogo, </a:t>
            </a:r>
            <a:r>
              <a:rPr lang="fr-FR" b="1" i="0" u="none" strike="noStrike" baseline="0" dirty="0" smtClean="0">
                <a:solidFill>
                  <a:srgbClr val="000000"/>
                </a:solidFill>
                <a:latin typeface="PCHEB L+ Trebuchet MS"/>
              </a:rPr>
              <a:t> R.L.A. Ouédraogo, A.A. </a:t>
            </a:r>
            <a:r>
              <a:rPr lang="fr-FR" b="1" i="0" u="none" strike="noStrike" baseline="0" dirty="0" err="1" smtClean="0">
                <a:solidFill>
                  <a:srgbClr val="000000"/>
                </a:solidFill>
                <a:latin typeface="PCHEB L+ Trebuchet MS"/>
              </a:rPr>
              <a:t>Savadogo</a:t>
            </a:r>
            <a:r>
              <a:rPr lang="fr-FR" b="1" i="0" u="none" strike="noStrike" baseline="0" dirty="0" smtClean="0">
                <a:solidFill>
                  <a:srgbClr val="000000"/>
                </a:solidFill>
                <a:latin typeface="PCHEB L+ Trebuchet MS"/>
              </a:rPr>
              <a:t>, A. </a:t>
            </a:r>
            <a:r>
              <a:rPr lang="fr-FR" b="1" i="0" u="none" strike="noStrike" baseline="0" dirty="0" err="1" smtClean="0">
                <a:solidFill>
                  <a:srgbClr val="000000"/>
                </a:solidFill>
                <a:latin typeface="PCHEB L+ Trebuchet MS"/>
              </a:rPr>
              <a:t>Millogo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92832-C8EE-42A7-A26C-B068AF05EED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157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4. RÉSULTATS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dirty="0"/>
              <a:t>Survenue de la mortalité en fonction des caractéristiques </a:t>
            </a:r>
            <a:r>
              <a:rPr lang="fr-FR" sz="2400" dirty="0" smtClean="0"/>
              <a:t>thérapeutiques </a:t>
            </a:r>
            <a:endParaRPr lang="fr-FR" sz="2400" dirty="0"/>
          </a:p>
          <a:p>
            <a:pPr marL="0" indent="0">
              <a:buNone/>
            </a:pPr>
            <a:endParaRPr lang="fr-FR" sz="24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681648"/>
              </p:ext>
            </p:extLst>
          </p:nvPr>
        </p:nvGraphicFramePr>
        <p:xfrm>
          <a:off x="1809750" y="2602572"/>
          <a:ext cx="8286750" cy="36077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2867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760548"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Variables                                        Survenue</a:t>
                      </a:r>
                      <a:r>
                        <a:rPr lang="fr-FR" sz="2400" b="1" baseline="0" dirty="0" smtClean="0"/>
                        <a:t> de la mortalité</a:t>
                      </a:r>
                      <a:endParaRPr lang="fr-FR" sz="2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11795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                                                   OR                         IC95%</a:t>
                      </a:r>
                      <a:r>
                        <a:rPr lang="fr-FR" sz="2000" b="1" baseline="0" dirty="0" smtClean="0"/>
                        <a:t>                          P</a:t>
                      </a:r>
                      <a:endParaRPr lang="fr-FR" sz="20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11795">
                <a:tc>
                  <a:txBody>
                    <a:bodyPr/>
                    <a:lstStyle/>
                    <a:p>
                      <a:r>
                        <a:rPr lang="fr-FR" sz="2000" b="1" baseline="0" dirty="0" smtClean="0"/>
                        <a:t>Oxygène   </a:t>
                      </a:r>
                      <a:r>
                        <a:rPr lang="fr-FR" sz="2000" b="1" dirty="0" smtClean="0"/>
                        <a:t>                                                                                                0.001</a:t>
                      </a:r>
                      <a:endParaRPr lang="fr-FR" sz="20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11795">
                <a:tc>
                  <a:txBody>
                    <a:bodyPr/>
                    <a:lstStyle/>
                    <a:p>
                      <a:r>
                        <a:rPr lang="fr-FR" sz="2400" b="1" baseline="0" dirty="0" smtClean="0">
                          <a:solidFill>
                            <a:srgbClr val="C00000"/>
                          </a:solidFill>
                        </a:rPr>
                        <a:t>Oui  </a:t>
                      </a:r>
                      <a:r>
                        <a:rPr lang="fr-FR" sz="2400" b="1" dirty="0" smtClean="0">
                          <a:solidFill>
                            <a:srgbClr val="C00000"/>
                          </a:solidFill>
                        </a:rPr>
                        <a:t>                                   2.40              1.14-5.01</a:t>
                      </a:r>
                      <a:endParaRPr lang="fr-FR" sz="2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11795">
                <a:tc>
                  <a:txBody>
                    <a:bodyPr/>
                    <a:lstStyle/>
                    <a:p>
                      <a:r>
                        <a:rPr lang="fr-FR" sz="2400" b="0" baseline="0" dirty="0" smtClean="0">
                          <a:solidFill>
                            <a:schemeClr val="tx1"/>
                          </a:solidFill>
                        </a:rPr>
                        <a:t>Non                                    1</a:t>
                      </a:r>
                      <a:endParaRPr lang="fr-FR" sz="2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fld id="{C9977CDD-CA32-4974-ADC9-98DF73CD2FB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58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4. RÉSULTATS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600" dirty="0"/>
              <a:t>Survenue de la mortalité en fonction des caractéristiques thérapeutiques </a:t>
            </a:r>
          </a:p>
          <a:p>
            <a:pPr marL="0" indent="0">
              <a:buNone/>
            </a:pPr>
            <a:endParaRPr lang="fr-FR" sz="2400" dirty="0"/>
          </a:p>
          <a:p>
            <a:pPr marL="0" indent="0">
              <a:buNone/>
            </a:pPr>
            <a:endParaRPr lang="fr-FR" sz="24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741462"/>
              </p:ext>
            </p:extLst>
          </p:nvPr>
        </p:nvGraphicFramePr>
        <p:xfrm>
          <a:off x="1562100" y="2640672"/>
          <a:ext cx="8420100" cy="37982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201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800708"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Variables                                        Survenue</a:t>
                      </a:r>
                      <a:r>
                        <a:rPr lang="fr-FR" sz="2400" b="1" baseline="0" dirty="0" smtClean="0"/>
                        <a:t> de la mortalité</a:t>
                      </a:r>
                      <a:endParaRPr lang="fr-FR" sz="24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49380">
                <a:tc>
                  <a:txBody>
                    <a:bodyPr/>
                    <a:lstStyle/>
                    <a:p>
                      <a:r>
                        <a:rPr lang="fr-FR" sz="2000" b="1" dirty="0" smtClean="0"/>
                        <a:t>                                                         OR                         IC95%</a:t>
                      </a:r>
                      <a:r>
                        <a:rPr lang="fr-FR" sz="2000" b="1" baseline="0" dirty="0" smtClean="0"/>
                        <a:t>                          P</a:t>
                      </a:r>
                      <a:endParaRPr lang="fr-FR" sz="20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49380">
                <a:tc>
                  <a:txBody>
                    <a:bodyPr/>
                    <a:lstStyle/>
                    <a:p>
                      <a:r>
                        <a:rPr lang="fr-FR" sz="2000" b="1" baseline="0" dirty="0" smtClean="0"/>
                        <a:t>Nutrition    </a:t>
                      </a:r>
                      <a:r>
                        <a:rPr lang="fr-FR" sz="2000" b="1" dirty="0" smtClean="0"/>
                        <a:t>                                                                                                 0.001</a:t>
                      </a:r>
                      <a:endParaRPr lang="fr-FR" sz="20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49380">
                <a:tc>
                  <a:txBody>
                    <a:bodyPr/>
                    <a:lstStyle/>
                    <a:p>
                      <a:r>
                        <a:rPr lang="fr-FR" sz="2000" b="0" baseline="0" dirty="0" smtClean="0">
                          <a:solidFill>
                            <a:schemeClr val="tx1"/>
                          </a:solidFill>
                        </a:rPr>
                        <a:t>Normale  </a:t>
                      </a:r>
                      <a:r>
                        <a:rPr lang="fr-FR" sz="2000" b="0" dirty="0" smtClean="0">
                          <a:solidFill>
                            <a:schemeClr val="tx1"/>
                          </a:solidFill>
                        </a:rPr>
                        <a:t>                                        1</a:t>
                      </a:r>
                      <a:endParaRPr lang="fr-FR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49380">
                <a:tc>
                  <a:txBody>
                    <a:bodyPr/>
                    <a:lstStyle/>
                    <a:p>
                      <a:r>
                        <a:rPr lang="fr-FR" sz="2400" b="1" baseline="0" dirty="0" smtClean="0">
                          <a:solidFill>
                            <a:srgbClr val="C00000"/>
                          </a:solidFill>
                        </a:rPr>
                        <a:t>Sonde naso-gastrique        15.1                 6.5-34.9</a:t>
                      </a:r>
                      <a:endParaRPr lang="fr-FR" sz="2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fld id="{C9977CDD-CA32-4974-ADC9-98DF73CD2FB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051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4. RÉSULTATS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600" dirty="0"/>
              <a:t>Survenue de la mortalité en fonction des caractéristiques thérapeutiques </a:t>
            </a:r>
          </a:p>
          <a:p>
            <a:pPr marL="0" indent="0">
              <a:buNone/>
            </a:pPr>
            <a:endParaRPr lang="fr-FR" sz="26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766466"/>
              </p:ext>
            </p:extLst>
          </p:nvPr>
        </p:nvGraphicFramePr>
        <p:xfrm>
          <a:off x="1695450" y="2838496"/>
          <a:ext cx="8039100" cy="33890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391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870516">
                <a:tc>
                  <a:txBody>
                    <a:bodyPr/>
                    <a:lstStyle/>
                    <a:p>
                      <a:r>
                        <a:rPr lang="fr-FR" sz="2800" b="1" dirty="0" smtClean="0"/>
                        <a:t>Variables                                        Survenue</a:t>
                      </a:r>
                      <a:r>
                        <a:rPr lang="fr-FR" sz="2800" b="1" baseline="0" dirty="0" smtClean="0"/>
                        <a:t> de la mortalité</a:t>
                      </a:r>
                      <a:endParaRPr lang="fr-FR" sz="28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14713"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                                                  </a:t>
                      </a:r>
                      <a:r>
                        <a:rPr lang="fr-FR" sz="2400" b="1" baseline="0" dirty="0" smtClean="0"/>
                        <a:t>                             P</a:t>
                      </a:r>
                      <a:endParaRPr lang="fr-FR" sz="24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14713">
                <a:tc>
                  <a:txBody>
                    <a:bodyPr/>
                    <a:lstStyle/>
                    <a:p>
                      <a:r>
                        <a:rPr lang="fr-FR" sz="2400" b="0" dirty="0" smtClean="0"/>
                        <a:t>Antihypertenseur</a:t>
                      </a:r>
                      <a:r>
                        <a:rPr lang="fr-FR" sz="2400" b="0" baseline="0" dirty="0" smtClean="0"/>
                        <a:t>                                              </a:t>
                      </a:r>
                      <a:r>
                        <a:rPr lang="fr-FR" sz="2400" b="0" dirty="0" smtClean="0"/>
                        <a:t>0.14</a:t>
                      </a:r>
                      <a:endParaRPr lang="fr-FR" sz="2400" b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14713">
                <a:tc>
                  <a:txBody>
                    <a:bodyPr/>
                    <a:lstStyle/>
                    <a:p>
                      <a:r>
                        <a:rPr lang="fr-FR" sz="2400" b="0" baseline="0" dirty="0" smtClean="0">
                          <a:solidFill>
                            <a:schemeClr val="tx1"/>
                          </a:solidFill>
                        </a:rPr>
                        <a:t>Mannitol                                                             0.43</a:t>
                      </a:r>
                      <a:endParaRPr lang="fr-FR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fld id="{C9977CDD-CA32-4974-ADC9-98DF73CD2FB4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298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6. CONCLUSION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M</a:t>
            </a:r>
            <a:r>
              <a:rPr lang="fr-FR" dirty="0" smtClean="0"/>
              <a:t>ortalité </a:t>
            </a:r>
            <a:r>
              <a:rPr lang="fr-FR" dirty="0"/>
              <a:t>des </a:t>
            </a:r>
            <a:r>
              <a:rPr lang="fr-FR" dirty="0" smtClean="0"/>
              <a:t>AVC très </a:t>
            </a:r>
            <a:r>
              <a:rPr lang="fr-FR" dirty="0"/>
              <a:t>élevée chez le sujet âgé surtout dans notre contexte. </a:t>
            </a:r>
          </a:p>
          <a:p>
            <a:endParaRPr lang="fr-FR" dirty="0" smtClean="0"/>
          </a:p>
          <a:p>
            <a:r>
              <a:rPr lang="fr-FR" dirty="0"/>
              <a:t>P</a:t>
            </a:r>
            <a:r>
              <a:rPr lang="fr-FR" dirty="0" smtClean="0"/>
              <a:t>ronostic </a:t>
            </a:r>
            <a:r>
              <a:rPr lang="fr-FR" dirty="0"/>
              <a:t>vital des </a:t>
            </a:r>
            <a:r>
              <a:rPr lang="fr-FR" dirty="0" smtClean="0"/>
              <a:t>patients influencé </a:t>
            </a:r>
            <a:r>
              <a:rPr lang="fr-FR" dirty="0"/>
              <a:t>par l’âge, le sexe, les troubles de la conscience, les troubles sensitifs et l’utilisation des mesures générales de </a:t>
            </a:r>
            <a:r>
              <a:rPr lang="fr-FR" dirty="0" smtClean="0"/>
              <a:t>réanimation.</a:t>
            </a:r>
          </a:p>
          <a:p>
            <a:endParaRPr lang="fr-FR" dirty="0"/>
          </a:p>
          <a:p>
            <a:r>
              <a:rPr lang="fr-FR" dirty="0"/>
              <a:t>A</a:t>
            </a:r>
            <a:r>
              <a:rPr lang="fr-FR" dirty="0" smtClean="0"/>
              <a:t>mélioration </a:t>
            </a:r>
            <a:r>
              <a:rPr lang="fr-FR" dirty="0"/>
              <a:t>de la prévention et de </a:t>
            </a:r>
            <a:r>
              <a:rPr lang="fr-FR" dirty="0" smtClean="0"/>
              <a:t>l’accès </a:t>
            </a:r>
            <a:r>
              <a:rPr lang="fr-FR" dirty="0"/>
              <a:t>en urgence aux soins spécifiques </a:t>
            </a:r>
            <a:r>
              <a:rPr lang="fr-FR" dirty="0" smtClean="0"/>
              <a:t>pour amélioration du pronostic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fld id="{C9977CDD-CA32-4974-ADC9-98DF73CD2FB4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094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11500" dirty="0" smtClean="0">
                <a:latin typeface="Bodoni MT Black" panose="02070A03080606020203" pitchFamily="18" charset="0"/>
              </a:rPr>
              <a:t>Merci </a:t>
            </a:r>
            <a:endParaRPr lang="fr-FR" sz="11500" dirty="0">
              <a:latin typeface="Bodoni MT Black" panose="02070A03080606020203" pitchFamily="18" charset="0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fld id="{C9977CDD-CA32-4974-ADC9-98DF73CD2FB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343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fr-FR" b="1" dirty="0">
                <a:latin typeface="Times New Roman" pitchFamily="18"/>
                <a:cs typeface="Times New Roman" pitchFamily="18"/>
              </a:rPr>
              <a:t>PLAN</a:t>
            </a:r>
            <a:endParaRPr lang="fr-FR" dirty="0"/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 algn="just">
              <a:lnSpc>
                <a:spcPct val="140000"/>
              </a:lnSpc>
              <a:buFont typeface="+mj-lt"/>
              <a:buAutoNum type="arabicPeriod"/>
            </a:pPr>
            <a:r>
              <a:rPr lang="fr-FR" b="1" dirty="0">
                <a:latin typeface="Times New Roman" pitchFamily="18"/>
                <a:cs typeface="Times New Roman" pitchFamily="18"/>
              </a:rPr>
              <a:t> INTRODUCTION</a:t>
            </a:r>
          </a:p>
          <a:p>
            <a:pPr marL="514350" lvl="0" indent="-514350" algn="just">
              <a:lnSpc>
                <a:spcPct val="140000"/>
              </a:lnSpc>
              <a:buFont typeface="+mj-lt"/>
              <a:buAutoNum type="arabicPeriod"/>
            </a:pPr>
            <a:r>
              <a:rPr lang="fr-FR" b="1" dirty="0">
                <a:latin typeface="Times New Roman" pitchFamily="18"/>
                <a:cs typeface="Times New Roman" pitchFamily="18"/>
              </a:rPr>
              <a:t> OBJECTIF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fr-FR" b="1" dirty="0">
                <a:latin typeface="Times New Roman" pitchFamily="18"/>
                <a:cs typeface="Times New Roman" pitchFamily="18"/>
              </a:rPr>
              <a:t> METHODOLOGIE</a:t>
            </a:r>
          </a:p>
          <a:p>
            <a:pPr marL="514350" lvl="0" indent="-514350" algn="just">
              <a:lnSpc>
                <a:spcPct val="140000"/>
              </a:lnSpc>
              <a:buFont typeface="+mj-lt"/>
              <a:buAutoNum type="arabicPeriod"/>
            </a:pPr>
            <a:r>
              <a:rPr lang="fr-FR" b="1" dirty="0">
                <a:latin typeface="Times New Roman" pitchFamily="18"/>
                <a:cs typeface="Times New Roman" pitchFamily="18"/>
              </a:rPr>
              <a:t> </a:t>
            </a:r>
            <a:r>
              <a:rPr lang="fr-FR" b="1" dirty="0" smtClean="0">
                <a:latin typeface="Times New Roman" pitchFamily="18"/>
                <a:cs typeface="Times New Roman" pitchFamily="18"/>
              </a:rPr>
              <a:t>RESULTATS</a:t>
            </a:r>
            <a:endParaRPr lang="fr-FR" b="1" dirty="0">
              <a:latin typeface="Times New Roman" pitchFamily="18"/>
              <a:cs typeface="Times New Roman" pitchFamily="18"/>
            </a:endParaRPr>
          </a:p>
          <a:p>
            <a:pPr marL="514350" lvl="0" indent="-514350" algn="just">
              <a:lnSpc>
                <a:spcPct val="140000"/>
              </a:lnSpc>
              <a:buFont typeface="+mj-lt"/>
              <a:buAutoNum type="arabicPeriod"/>
            </a:pPr>
            <a:r>
              <a:rPr lang="fr-FR" b="1" dirty="0">
                <a:latin typeface="Times New Roman" pitchFamily="18"/>
                <a:cs typeface="Times New Roman" pitchFamily="18"/>
              </a:rPr>
              <a:t> CONCLUSION</a:t>
            </a:r>
          </a:p>
          <a:p>
            <a:pPr marL="514350" lvl="0" indent="-514350">
              <a:lnSpc>
                <a:spcPct val="80000"/>
              </a:lnSpc>
              <a:buFont typeface="+mj-lt"/>
              <a:buAutoNum type="arabicPeriod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fld id="{C9977CDD-CA32-4974-ADC9-98DF73CD2FB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69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fr-FR" b="1" dirty="0" smtClean="0"/>
              <a:t>INTRODUCTION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/>
              <a:t>P</a:t>
            </a:r>
            <a:r>
              <a:rPr lang="fr-FR" dirty="0" smtClean="0"/>
              <a:t>opulation mondiale en vieillissement</a:t>
            </a:r>
          </a:p>
          <a:p>
            <a:endParaRPr lang="fr-FR" dirty="0" smtClean="0"/>
          </a:p>
          <a:p>
            <a:r>
              <a:rPr lang="fr-FR" dirty="0"/>
              <a:t>I</a:t>
            </a:r>
            <a:r>
              <a:rPr lang="fr-FR" dirty="0" smtClean="0"/>
              <a:t>ncidence </a:t>
            </a:r>
            <a:r>
              <a:rPr lang="fr-FR" dirty="0"/>
              <a:t>de l’AVC </a:t>
            </a:r>
            <a:r>
              <a:rPr lang="fr-FR" dirty="0" smtClean="0"/>
              <a:t>en augmentation </a:t>
            </a:r>
            <a:r>
              <a:rPr lang="fr-FR" dirty="0"/>
              <a:t>avec </a:t>
            </a:r>
            <a:r>
              <a:rPr lang="fr-FR" dirty="0" smtClean="0"/>
              <a:t>l’âge</a:t>
            </a:r>
          </a:p>
          <a:p>
            <a:endParaRPr lang="fr-FR" dirty="0" smtClean="0"/>
          </a:p>
          <a:p>
            <a:r>
              <a:rPr lang="fr-FR" dirty="0"/>
              <a:t>AVC =</a:t>
            </a:r>
            <a:r>
              <a:rPr lang="fr-FR" dirty="0" smtClean="0"/>
              <a:t> </a:t>
            </a:r>
            <a:r>
              <a:rPr lang="fr-FR" dirty="0"/>
              <a:t>cause majeure de </a:t>
            </a:r>
            <a:r>
              <a:rPr lang="fr-FR" dirty="0" err="1"/>
              <a:t>morbimortalité</a:t>
            </a:r>
            <a:r>
              <a:rPr lang="fr-FR" dirty="0"/>
              <a:t> </a:t>
            </a:r>
            <a:r>
              <a:rPr lang="fr-FR" dirty="0" smtClean="0"/>
              <a:t>chez la personne âgée</a:t>
            </a:r>
          </a:p>
          <a:p>
            <a:endParaRPr lang="fr-FR" dirty="0"/>
          </a:p>
          <a:p>
            <a:pPr lvl="0"/>
            <a:r>
              <a:rPr lang="fr-FR" dirty="0" smtClean="0"/>
              <a:t>Personnes </a:t>
            </a:r>
            <a:r>
              <a:rPr lang="fr-FR" dirty="0"/>
              <a:t>âgées = 4% de la population </a:t>
            </a:r>
            <a:endParaRPr lang="fr-FR" dirty="0" smtClean="0"/>
          </a:p>
          <a:p>
            <a:pPr lvl="0"/>
            <a:r>
              <a:rPr lang="fr-FR" dirty="0"/>
              <a:t>E</a:t>
            </a:r>
            <a:r>
              <a:rPr lang="fr-FR" dirty="0" smtClean="0"/>
              <a:t>spérance </a:t>
            </a:r>
            <a:r>
              <a:rPr lang="fr-FR" dirty="0"/>
              <a:t>de vie </a:t>
            </a:r>
            <a:r>
              <a:rPr lang="fr-FR" dirty="0" smtClean="0"/>
              <a:t>de </a:t>
            </a:r>
            <a:r>
              <a:rPr lang="fr-FR" dirty="0"/>
              <a:t>48,5 ans en 1985 à 56,7 ans en 2006</a:t>
            </a:r>
          </a:p>
          <a:p>
            <a:pPr marL="0" indent="0">
              <a:buNone/>
            </a:pPr>
            <a:r>
              <a:rPr lang="fr-FR" dirty="0" smtClean="0"/>
              <a:t>Rapport </a:t>
            </a:r>
            <a:r>
              <a:rPr lang="fr-FR" dirty="0"/>
              <a:t>2018 de l’Institut National de la Statistique et de la </a:t>
            </a:r>
            <a:r>
              <a:rPr lang="fr-FR" dirty="0" smtClean="0"/>
              <a:t>Démographie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fld id="{C9977CDD-CA32-4974-ADC9-98DF73CD2FB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894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</a:t>
            </a:r>
            <a:r>
              <a:rPr lang="fr-FR" dirty="0" smtClean="0"/>
              <a:t>. </a:t>
            </a:r>
            <a:r>
              <a:rPr lang="fr-FR" b="1" dirty="0" smtClean="0"/>
              <a:t>INTRODUCTION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Etude sur ampleur </a:t>
            </a:r>
            <a:r>
              <a:rPr lang="fr-FR" dirty="0"/>
              <a:t>des </a:t>
            </a:r>
            <a:r>
              <a:rPr lang="fr-FR" dirty="0" smtClean="0"/>
              <a:t>AVC:  </a:t>
            </a:r>
            <a:r>
              <a:rPr lang="fr-FR" dirty="0"/>
              <a:t>âge moyen de 61,01 ±13 ans </a:t>
            </a:r>
            <a:r>
              <a:rPr lang="fr-FR" dirty="0" smtClean="0"/>
              <a:t>et </a:t>
            </a:r>
            <a:r>
              <a:rPr lang="fr-FR" dirty="0"/>
              <a:t>mortalité </a:t>
            </a:r>
            <a:r>
              <a:rPr lang="fr-FR" dirty="0" err="1"/>
              <a:t>intrahospitalière</a:t>
            </a:r>
            <a:r>
              <a:rPr lang="fr-FR" dirty="0"/>
              <a:t> de 28,21</a:t>
            </a:r>
            <a:r>
              <a:rPr lang="fr-FR" dirty="0" smtClean="0"/>
              <a:t>%, </a:t>
            </a:r>
            <a:r>
              <a:rPr lang="fr-FR" dirty="0"/>
              <a:t>Ouédraogo et </a:t>
            </a:r>
            <a:r>
              <a:rPr lang="fr-FR" dirty="0" smtClean="0"/>
              <a:t>al</a:t>
            </a:r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Cependant, insuffisance </a:t>
            </a:r>
            <a:r>
              <a:rPr lang="fr-FR" dirty="0"/>
              <a:t>de données </a:t>
            </a:r>
            <a:r>
              <a:rPr lang="fr-FR" dirty="0" smtClean="0"/>
              <a:t>sur l’ampleur de l’AVC et </a:t>
            </a:r>
            <a:r>
              <a:rPr lang="fr-FR" dirty="0"/>
              <a:t>son pronostic </a:t>
            </a:r>
            <a:r>
              <a:rPr lang="fr-FR" dirty="0" smtClean="0"/>
              <a:t>chez le </a:t>
            </a:r>
            <a:r>
              <a:rPr lang="fr-FR" dirty="0"/>
              <a:t>sujet âgé </a:t>
            </a:r>
            <a:r>
              <a:rPr lang="fr-FR" dirty="0" smtClean="0"/>
              <a:t>au Burkina Faso.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fld id="{C9977CDD-CA32-4974-ADC9-98DF73CD2FB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722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2</a:t>
            </a:r>
            <a:r>
              <a:rPr lang="fr-FR" b="1" dirty="0" smtClean="0"/>
              <a:t>. OBJECTIF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sz="36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3200" dirty="0" smtClean="0"/>
              <a:t> analyser la mortalité  </a:t>
            </a:r>
            <a:r>
              <a:rPr lang="fr-FR" sz="3200" dirty="0"/>
              <a:t>des AVC du sujet </a:t>
            </a:r>
            <a:r>
              <a:rPr lang="fr-FR" sz="3200" dirty="0" smtClean="0"/>
              <a:t>âgé. 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fr-FR" sz="32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sz="3200" dirty="0"/>
              <a:t>A</a:t>
            </a:r>
            <a:r>
              <a:rPr lang="fr-FR" sz="3200" dirty="0" smtClean="0"/>
              <a:t>nalyser </a:t>
            </a:r>
            <a:r>
              <a:rPr lang="fr-FR" sz="3200" dirty="0"/>
              <a:t>les facteurs </a:t>
            </a:r>
            <a:r>
              <a:rPr lang="fr-FR" sz="3200" dirty="0" smtClean="0"/>
              <a:t>associés </a:t>
            </a:r>
            <a:r>
              <a:rPr lang="fr-FR" sz="3200" dirty="0"/>
              <a:t>au </a:t>
            </a:r>
            <a:r>
              <a:rPr lang="fr-FR" sz="3200" dirty="0" smtClean="0"/>
              <a:t>pronostic vital.</a:t>
            </a:r>
            <a:endParaRPr lang="fr-FR" sz="32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fld id="{C9977CDD-CA32-4974-ADC9-98DF73CD2FB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115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3</a:t>
            </a:r>
            <a:r>
              <a:rPr lang="fr-FR" dirty="0" smtClean="0"/>
              <a:t>. </a:t>
            </a:r>
            <a:r>
              <a:rPr lang="fr-FR" b="1" dirty="0"/>
              <a:t>MÉTHODOLOGIE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Étude descriptive </a:t>
            </a:r>
            <a:r>
              <a:rPr lang="fr-FR" dirty="0"/>
              <a:t>et analytique à collecte rétrospective </a:t>
            </a:r>
          </a:p>
          <a:p>
            <a:endParaRPr lang="fr-FR" dirty="0" smtClean="0"/>
          </a:p>
          <a:p>
            <a:r>
              <a:rPr lang="fr-FR" dirty="0"/>
              <a:t>C</a:t>
            </a:r>
            <a:r>
              <a:rPr lang="fr-FR" dirty="0" smtClean="0"/>
              <a:t>entre </a:t>
            </a:r>
            <a:r>
              <a:rPr lang="fr-FR" dirty="0"/>
              <a:t>Hospitalier Universitaire </a:t>
            </a:r>
            <a:r>
              <a:rPr lang="fr-FR" dirty="0" err="1"/>
              <a:t>Sourô</a:t>
            </a:r>
            <a:r>
              <a:rPr lang="fr-FR" dirty="0"/>
              <a:t> </a:t>
            </a:r>
            <a:r>
              <a:rPr lang="fr-FR" dirty="0" err="1"/>
              <a:t>Sanou</a:t>
            </a:r>
            <a:r>
              <a:rPr lang="fr-FR" dirty="0"/>
              <a:t> de </a:t>
            </a:r>
            <a:r>
              <a:rPr lang="fr-FR" dirty="0" smtClean="0"/>
              <a:t>Bobo-Dioulasso,.</a:t>
            </a:r>
          </a:p>
          <a:p>
            <a:endParaRPr lang="fr-FR" dirty="0"/>
          </a:p>
          <a:p>
            <a:r>
              <a:rPr lang="fr-FR" dirty="0"/>
              <a:t>S</a:t>
            </a:r>
            <a:r>
              <a:rPr lang="fr-FR" dirty="0" smtClean="0"/>
              <a:t>ervice </a:t>
            </a:r>
            <a:r>
              <a:rPr lang="fr-FR" dirty="0"/>
              <a:t>de </a:t>
            </a:r>
            <a:r>
              <a:rPr lang="fr-FR" dirty="0" smtClean="0"/>
              <a:t>neurologie.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fld id="{C9977CDD-CA32-4974-ADC9-98DF73CD2FB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536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3. </a:t>
            </a:r>
            <a:r>
              <a:rPr lang="fr-FR" b="1" dirty="0"/>
              <a:t>MÉTHODOLOGI</a:t>
            </a:r>
            <a:r>
              <a:rPr lang="fr-FR" dirty="0"/>
              <a:t>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Critères </a:t>
            </a:r>
            <a:r>
              <a:rPr lang="fr-FR" dirty="0" smtClean="0"/>
              <a:t>d’inclusion</a:t>
            </a:r>
            <a:r>
              <a:rPr lang="fr-FR" dirty="0"/>
              <a:t>: p</a:t>
            </a:r>
            <a:r>
              <a:rPr lang="fr-FR" dirty="0" smtClean="0"/>
              <a:t>atients </a:t>
            </a:r>
            <a:r>
              <a:rPr lang="fr-FR" dirty="0"/>
              <a:t>de 65 ans et plus admis pour AVC dans </a:t>
            </a:r>
            <a:r>
              <a:rPr lang="fr-FR" dirty="0" smtClean="0"/>
              <a:t>le service </a:t>
            </a:r>
            <a:r>
              <a:rPr lang="fr-FR" dirty="0"/>
              <a:t>de neurologie durant la période du 1</a:t>
            </a:r>
            <a:r>
              <a:rPr lang="fr-FR" baseline="30000" dirty="0"/>
              <a:t>er </a:t>
            </a:r>
            <a:r>
              <a:rPr lang="fr-FR" dirty="0"/>
              <a:t>janvier 2017 au 31 décembre 2019</a:t>
            </a:r>
            <a:r>
              <a:rPr lang="fr-FR" dirty="0" smtClean="0"/>
              <a:t>.</a:t>
            </a:r>
          </a:p>
          <a:p>
            <a:endParaRPr lang="fr-FR" dirty="0"/>
          </a:p>
          <a:p>
            <a:r>
              <a:rPr lang="fr-FR" dirty="0" smtClean="0"/>
              <a:t>Critères de non inclusion: dossiers incomplets, hémorragies </a:t>
            </a:r>
            <a:r>
              <a:rPr lang="fr-FR" dirty="0"/>
              <a:t>sous-arachnoïdiennes et </a:t>
            </a:r>
            <a:r>
              <a:rPr lang="fr-FR" dirty="0" smtClean="0"/>
              <a:t>thromboses </a:t>
            </a:r>
            <a:r>
              <a:rPr lang="fr-FR" dirty="0"/>
              <a:t>veineuses </a:t>
            </a:r>
            <a:r>
              <a:rPr lang="fr-FR" dirty="0" smtClean="0"/>
              <a:t>cérébrales.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fld id="{C9977CDD-CA32-4974-ADC9-98DF73CD2FB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887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3. MÉTHODOLOGIE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</a:t>
            </a:r>
            <a:r>
              <a:rPr lang="fr-FR" dirty="0" smtClean="0"/>
              <a:t>onnées saisies </a:t>
            </a:r>
            <a:r>
              <a:rPr lang="fr-FR" dirty="0"/>
              <a:t>sur Epi data dans sa version 3.1. </a:t>
            </a:r>
            <a:endParaRPr lang="fr-FR" dirty="0" smtClean="0"/>
          </a:p>
          <a:p>
            <a:endParaRPr lang="fr-FR" dirty="0"/>
          </a:p>
          <a:p>
            <a:r>
              <a:rPr lang="fr-FR" dirty="0"/>
              <a:t>A</a:t>
            </a:r>
            <a:r>
              <a:rPr lang="fr-FR" dirty="0" smtClean="0"/>
              <a:t>nalyse à </a:t>
            </a:r>
            <a:r>
              <a:rPr lang="fr-FR" dirty="0"/>
              <a:t>l'aide </a:t>
            </a:r>
            <a:r>
              <a:rPr lang="fr-FR" dirty="0" smtClean="0"/>
              <a:t>de version </a:t>
            </a:r>
            <a:r>
              <a:rPr lang="fr-FR" dirty="0"/>
              <a:t>13.0 </a:t>
            </a:r>
            <a:r>
              <a:rPr lang="fr-FR" dirty="0" smtClean="0"/>
              <a:t>logiciel </a:t>
            </a:r>
            <a:r>
              <a:rPr lang="fr-FR" dirty="0"/>
              <a:t>Stata</a:t>
            </a:r>
            <a:r>
              <a:rPr lang="fr-FR" dirty="0" smtClean="0"/>
              <a:t>.</a:t>
            </a:r>
          </a:p>
          <a:p>
            <a:endParaRPr lang="fr-FR" dirty="0"/>
          </a:p>
          <a:p>
            <a:r>
              <a:rPr lang="fr-FR" dirty="0"/>
              <a:t>T</a:t>
            </a:r>
            <a:r>
              <a:rPr lang="fr-FR" dirty="0" smtClean="0"/>
              <a:t>ests </a:t>
            </a:r>
            <a:r>
              <a:rPr lang="fr-FR" dirty="0"/>
              <a:t>de </a:t>
            </a:r>
            <a:r>
              <a:rPr lang="fr-FR" dirty="0" smtClean="0"/>
              <a:t>comparaison avec </a:t>
            </a:r>
            <a:r>
              <a:rPr lang="fr-FR" dirty="0"/>
              <a:t>seuil de signification statistique de </a:t>
            </a:r>
            <a:r>
              <a:rPr lang="fr-FR" dirty="0" smtClean="0"/>
              <a:t>p&lt;0,05:</a:t>
            </a:r>
          </a:p>
          <a:p>
            <a:r>
              <a:rPr lang="fr-FR" dirty="0">
                <a:solidFill>
                  <a:srgbClr val="242021"/>
                </a:solidFill>
                <a:latin typeface="TrebuchetMS"/>
              </a:rPr>
              <a:t>T</a:t>
            </a:r>
            <a:r>
              <a:rPr lang="fr-FR" dirty="0" smtClean="0">
                <a:solidFill>
                  <a:srgbClr val="242021"/>
                </a:solidFill>
                <a:latin typeface="TrebuchetMS"/>
              </a:rPr>
              <a:t>est </a:t>
            </a:r>
            <a:r>
              <a:rPr lang="fr-FR" dirty="0">
                <a:solidFill>
                  <a:srgbClr val="242021"/>
                </a:solidFill>
                <a:latin typeface="TrebuchetMS"/>
              </a:rPr>
              <a:t>du </a:t>
            </a:r>
            <a:r>
              <a:rPr lang="fr-FR" dirty="0" smtClean="0">
                <a:solidFill>
                  <a:srgbClr val="242021"/>
                </a:solidFill>
                <a:latin typeface="TrebuchetMS"/>
              </a:rPr>
              <a:t>Chi</a:t>
            </a:r>
            <a:r>
              <a:rPr lang="fr-FR" baseline="30000" dirty="0" smtClean="0">
                <a:solidFill>
                  <a:srgbClr val="242021"/>
                </a:solidFill>
                <a:latin typeface="TrebuchetMS"/>
              </a:rPr>
              <a:t>2</a:t>
            </a:r>
            <a:r>
              <a:rPr lang="fr-FR" sz="800" dirty="0" smtClean="0">
                <a:solidFill>
                  <a:srgbClr val="242021"/>
                </a:solidFill>
                <a:latin typeface="TrebuchetMS"/>
              </a:rPr>
              <a:t>2 </a:t>
            </a:r>
            <a:r>
              <a:rPr lang="fr-FR" dirty="0" smtClean="0">
                <a:solidFill>
                  <a:srgbClr val="242021"/>
                </a:solidFill>
                <a:latin typeface="TrebuchetMS"/>
              </a:rPr>
              <a:t>de Pearson </a:t>
            </a:r>
            <a:r>
              <a:rPr lang="fr-FR" dirty="0">
                <a:solidFill>
                  <a:srgbClr val="242021"/>
                </a:solidFill>
                <a:latin typeface="TrebuchetMS"/>
              </a:rPr>
              <a:t>pour la comparaison des </a:t>
            </a:r>
            <a:r>
              <a:rPr lang="fr-FR" dirty="0" smtClean="0">
                <a:solidFill>
                  <a:srgbClr val="242021"/>
                </a:solidFill>
                <a:latin typeface="TrebuchetMS"/>
              </a:rPr>
              <a:t>proportions</a:t>
            </a:r>
          </a:p>
          <a:p>
            <a:r>
              <a:rPr lang="fr-FR" dirty="0" smtClean="0">
                <a:solidFill>
                  <a:srgbClr val="242021"/>
                </a:solidFill>
                <a:latin typeface="TrebuchetMS"/>
              </a:rPr>
              <a:t> </a:t>
            </a:r>
            <a:r>
              <a:rPr lang="fr-FR" dirty="0">
                <a:solidFill>
                  <a:srgbClr val="242021"/>
                </a:solidFill>
                <a:latin typeface="TrebuchetMS"/>
              </a:rPr>
              <a:t>T</a:t>
            </a:r>
            <a:r>
              <a:rPr lang="fr-FR" dirty="0" smtClean="0">
                <a:solidFill>
                  <a:srgbClr val="242021"/>
                </a:solidFill>
                <a:latin typeface="TrebuchetMS"/>
              </a:rPr>
              <a:t>est t de </a:t>
            </a:r>
            <a:r>
              <a:rPr lang="fr-FR" dirty="0" err="1">
                <a:solidFill>
                  <a:srgbClr val="242021"/>
                </a:solidFill>
                <a:latin typeface="TrebuchetMS"/>
              </a:rPr>
              <a:t>Student</a:t>
            </a:r>
            <a:r>
              <a:rPr lang="fr-FR" dirty="0">
                <a:solidFill>
                  <a:srgbClr val="242021"/>
                </a:solidFill>
                <a:latin typeface="TrebuchetMS"/>
              </a:rPr>
              <a:t> pour la comparaison des </a:t>
            </a:r>
            <a:r>
              <a:rPr lang="fr-FR" dirty="0" smtClean="0">
                <a:solidFill>
                  <a:srgbClr val="242021"/>
                </a:solidFill>
                <a:latin typeface="TrebuchetMS"/>
              </a:rPr>
              <a:t>moyennes.</a:t>
            </a:r>
            <a:r>
              <a:rPr lang="fr-FR" dirty="0" smtClean="0"/>
              <a:t> </a:t>
            </a: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.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fld id="{C9977CDD-CA32-4974-ADC9-98DF73CD2FB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587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2034</TotalTime>
  <Words>895</Words>
  <Application>Microsoft Office PowerPoint</Application>
  <PresentationFormat>Grand écran</PresentationFormat>
  <Paragraphs>211</Paragraphs>
  <Slides>24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24</vt:i4>
      </vt:variant>
    </vt:vector>
  </HeadingPairs>
  <TitlesOfParts>
    <vt:vector size="36" baseType="lpstr">
      <vt:lpstr>Arial</vt:lpstr>
      <vt:lpstr>Arial Black</vt:lpstr>
      <vt:lpstr>Bodoni MT Black</vt:lpstr>
      <vt:lpstr>Calibri</vt:lpstr>
      <vt:lpstr>Calibri Light</vt:lpstr>
      <vt:lpstr>PCHEB L+ Trebuchet MS</vt:lpstr>
      <vt:lpstr>PCHED M+ MTSYB</vt:lpstr>
      <vt:lpstr>Times New Roman</vt:lpstr>
      <vt:lpstr>TrebuchetMS</vt:lpstr>
      <vt:lpstr>Wingdings</vt:lpstr>
      <vt:lpstr>Thème Office</vt:lpstr>
      <vt:lpstr>1_Thème Office</vt:lpstr>
      <vt:lpstr>7èmes journées scientifiques de la Société de Cardiologie du Burkina (SO.CAR.B)</vt:lpstr>
      <vt:lpstr>Mortalité des accidents vasculaires cérébraux chez le sujet âgé au Centre Hospitalier Universitaire Sourô Sanou, Bobo-Dioulasso, Burkina Faso </vt:lpstr>
      <vt:lpstr>PLAN</vt:lpstr>
      <vt:lpstr>INTRODUCTION</vt:lpstr>
      <vt:lpstr>1. INTRODUCTION</vt:lpstr>
      <vt:lpstr>2. OBJECTIF </vt:lpstr>
      <vt:lpstr>3. MÉTHODOLOGIE</vt:lpstr>
      <vt:lpstr>3. MÉTHODOLOGIE</vt:lpstr>
      <vt:lpstr>3. MÉTHODOLOGIE</vt:lpstr>
      <vt:lpstr>3. MÉTHODOLOGIE </vt:lpstr>
      <vt:lpstr>4. RÉSULTATS </vt:lpstr>
      <vt:lpstr>4. RÉSULTATS </vt:lpstr>
      <vt:lpstr>4. RÉSULTATS </vt:lpstr>
      <vt:lpstr>4. RÉSULTATS </vt:lpstr>
      <vt:lpstr>4. RÉSULTATS </vt:lpstr>
      <vt:lpstr>4. RÉSULTATS </vt:lpstr>
      <vt:lpstr>4. RÉSULTATS </vt:lpstr>
      <vt:lpstr>4. RÉSULTATS </vt:lpstr>
      <vt:lpstr>4. RÉSULTATS </vt:lpstr>
      <vt:lpstr>4. RÉSULTATS </vt:lpstr>
      <vt:lpstr>4. RÉSULTATS </vt:lpstr>
      <vt:lpstr>4. RÉSULTATS </vt:lpstr>
      <vt:lpstr>6. CONCLUSION 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Mortalité des accidents vasculairescérébraux chez le sujet âgé au CentreHospitalier Universitaire Sourô Sanou, Bobo-Dioulasso, Burkina Faso Stroke mortality among the elderly in Sourô Sanou teaching hospital,Bobo-Dioulasso, Burkina Faso</dc:title>
  <dc:creator>hp</dc:creator>
  <cp:lastModifiedBy>hp</cp:lastModifiedBy>
  <cp:revision>74</cp:revision>
  <dcterms:created xsi:type="dcterms:W3CDTF">2021-08-20T18:28:06Z</dcterms:created>
  <dcterms:modified xsi:type="dcterms:W3CDTF">2021-10-29T14:52:43Z</dcterms:modified>
</cp:coreProperties>
</file>